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06"/>
  </p:notesMasterIdLst>
  <p:sldIdLst>
    <p:sldId id="1409" r:id="rId2"/>
    <p:sldId id="1555" r:id="rId3"/>
    <p:sldId id="1556" r:id="rId4"/>
    <p:sldId id="1557" r:id="rId5"/>
    <p:sldId id="1558" r:id="rId6"/>
    <p:sldId id="1487" r:id="rId7"/>
    <p:sldId id="1488" r:id="rId8"/>
    <p:sldId id="1489" r:id="rId9"/>
    <p:sldId id="1490" r:id="rId10"/>
    <p:sldId id="1491" r:id="rId11"/>
    <p:sldId id="1492" r:id="rId12"/>
    <p:sldId id="1551" r:id="rId13"/>
    <p:sldId id="1494" r:id="rId14"/>
    <p:sldId id="1649" r:id="rId15"/>
    <p:sldId id="1495" r:id="rId16"/>
    <p:sldId id="1559" r:id="rId17"/>
    <p:sldId id="1561" r:id="rId18"/>
    <p:sldId id="1496" r:id="rId19"/>
    <p:sldId id="1500" r:id="rId20"/>
    <p:sldId id="1562" r:id="rId21"/>
    <p:sldId id="1615" r:id="rId22"/>
    <p:sldId id="1616" r:id="rId23"/>
    <p:sldId id="1619" r:id="rId24"/>
    <p:sldId id="1586" r:id="rId25"/>
    <p:sldId id="1587" r:id="rId26"/>
    <p:sldId id="1588" r:id="rId27"/>
    <p:sldId id="1589" r:id="rId28"/>
    <p:sldId id="1590" r:id="rId29"/>
    <p:sldId id="1650" r:id="rId30"/>
    <p:sldId id="1651" r:id="rId31"/>
    <p:sldId id="1683" r:id="rId32"/>
    <p:sldId id="1652" r:id="rId33"/>
    <p:sldId id="1653" r:id="rId34"/>
    <p:sldId id="1654" r:id="rId35"/>
    <p:sldId id="1655" r:id="rId36"/>
    <p:sldId id="1656" r:id="rId37"/>
    <p:sldId id="1657" r:id="rId38"/>
    <p:sldId id="1658" r:id="rId39"/>
    <p:sldId id="1659" r:id="rId40"/>
    <p:sldId id="1660" r:id="rId41"/>
    <p:sldId id="1661" r:id="rId42"/>
    <p:sldId id="1662" r:id="rId43"/>
    <p:sldId id="1663" r:id="rId44"/>
    <p:sldId id="1664" r:id="rId45"/>
    <p:sldId id="1665" r:id="rId46"/>
    <p:sldId id="1666" r:id="rId47"/>
    <p:sldId id="1667" r:id="rId48"/>
    <p:sldId id="1668" r:id="rId49"/>
    <p:sldId id="1669" r:id="rId50"/>
    <p:sldId id="1670" r:id="rId51"/>
    <p:sldId id="1671" r:id="rId52"/>
    <p:sldId id="1684" r:id="rId53"/>
    <p:sldId id="1672" r:id="rId54"/>
    <p:sldId id="1673" r:id="rId55"/>
    <p:sldId id="1674" r:id="rId56"/>
    <p:sldId id="1675" r:id="rId57"/>
    <p:sldId id="1676" r:id="rId58"/>
    <p:sldId id="1685" r:id="rId59"/>
    <p:sldId id="1686" r:id="rId60"/>
    <p:sldId id="1687" r:id="rId61"/>
    <p:sldId id="1688" r:id="rId62"/>
    <p:sldId id="1689" r:id="rId63"/>
    <p:sldId id="1690" r:id="rId64"/>
    <p:sldId id="1691" r:id="rId65"/>
    <p:sldId id="1692" r:id="rId66"/>
    <p:sldId id="1694" r:id="rId67"/>
    <p:sldId id="1695" r:id="rId68"/>
    <p:sldId id="1696" r:id="rId69"/>
    <p:sldId id="1697" r:id="rId70"/>
    <p:sldId id="1698" r:id="rId71"/>
    <p:sldId id="1699" r:id="rId72"/>
    <p:sldId id="1700" r:id="rId73"/>
    <p:sldId id="1701" r:id="rId74"/>
    <p:sldId id="1702" r:id="rId75"/>
    <p:sldId id="1703" r:id="rId76"/>
    <p:sldId id="1704" r:id="rId77"/>
    <p:sldId id="1705" r:id="rId78"/>
    <p:sldId id="1706" r:id="rId79"/>
    <p:sldId id="1707" r:id="rId80"/>
    <p:sldId id="1710" r:id="rId81"/>
    <p:sldId id="1713" r:id="rId82"/>
    <p:sldId id="1714" r:id="rId83"/>
    <p:sldId id="1715" r:id="rId84"/>
    <p:sldId id="1716" r:id="rId85"/>
    <p:sldId id="1717" r:id="rId86"/>
    <p:sldId id="1718" r:id="rId87"/>
    <p:sldId id="1719" r:id="rId88"/>
    <p:sldId id="1720" r:id="rId89"/>
    <p:sldId id="1721" r:id="rId90"/>
    <p:sldId id="1722" r:id="rId91"/>
    <p:sldId id="1642" r:id="rId92"/>
    <p:sldId id="1567" r:id="rId93"/>
    <p:sldId id="1568" r:id="rId94"/>
    <p:sldId id="1574" r:id="rId95"/>
    <p:sldId id="1575" r:id="rId96"/>
    <p:sldId id="1576" r:id="rId97"/>
    <p:sldId id="1577" r:id="rId98"/>
    <p:sldId id="1578" r:id="rId99"/>
    <p:sldId id="1644" r:id="rId100"/>
    <p:sldId id="1645" r:id="rId101"/>
    <p:sldId id="1648" r:id="rId102"/>
    <p:sldId id="1646" r:id="rId103"/>
    <p:sldId id="1647" r:id="rId104"/>
    <p:sldId id="1420" r:id="rId105"/>
  </p:sldIdLst>
  <p:sldSz cx="12192000" cy="6858000"/>
  <p:notesSz cx="7010400" cy="9296400"/>
  <p:defaultTextStyle>
    <a:defPPr>
      <a:defRPr lang="en-US"/>
    </a:defPPr>
    <a:lvl1pPr marL="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DBC"/>
    <a:srgbClr val="008080"/>
    <a:srgbClr val="0033CC"/>
    <a:srgbClr val="0000CC"/>
    <a:srgbClr val="BD582C"/>
    <a:srgbClr val="E48312"/>
    <a:srgbClr val="7F7F7F"/>
    <a:srgbClr val="94A088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 autoAdjust="0"/>
    <p:restoredTop sz="92651" autoAdjust="0"/>
  </p:normalViewPr>
  <p:slideViewPr>
    <p:cSldViewPr snapToGrid="0">
      <p:cViewPr varScale="1">
        <p:scale>
          <a:sx n="73" d="100"/>
          <a:sy n="73" d="100"/>
        </p:scale>
        <p:origin x="1200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58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57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commentAuthors" Target="commentAuthor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0.xml"/><Relationship Id="rId3" Type="http://schemas.openxmlformats.org/officeDocument/2006/relationships/slide" Target="slides/slide15.xml"/><Relationship Id="rId7" Type="http://schemas.openxmlformats.org/officeDocument/2006/relationships/slide" Target="slides/slide29.xml"/><Relationship Id="rId2" Type="http://schemas.openxmlformats.org/officeDocument/2006/relationships/slide" Target="slides/slide14.xml"/><Relationship Id="rId1" Type="http://schemas.openxmlformats.org/officeDocument/2006/relationships/slide" Target="slides/slide13.xml"/><Relationship Id="rId6" Type="http://schemas.openxmlformats.org/officeDocument/2006/relationships/slide" Target="slides/slide20.xml"/><Relationship Id="rId5" Type="http://schemas.openxmlformats.org/officeDocument/2006/relationships/slide" Target="slides/slide17.xml"/><Relationship Id="rId4" Type="http://schemas.openxmlformats.org/officeDocument/2006/relationships/slide" Target="slides/slide1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4" Type="http://schemas.openxmlformats.org/officeDocument/2006/relationships/image" Target="../media/image67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image" Target="../media/image75.emf"/><Relationship Id="rId5" Type="http://schemas.openxmlformats.org/officeDocument/2006/relationships/image" Target="../media/image70.wmf"/><Relationship Id="rId4" Type="http://schemas.openxmlformats.org/officeDocument/2006/relationships/image" Target="../media/image78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7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Relationship Id="rId6" Type="http://schemas.openxmlformats.org/officeDocument/2006/relationships/image" Target="../media/image105.wmf"/><Relationship Id="rId5" Type="http://schemas.openxmlformats.org/officeDocument/2006/relationships/image" Target="../media/image104.wmf"/><Relationship Id="rId4" Type="http://schemas.openxmlformats.org/officeDocument/2006/relationships/image" Target="../media/image103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67" tIns="46584" rIns="93167" bIns="465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/>
              <a:pPr eaLnBrk="1" hangingPunct="1"/>
              <a:t>1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784570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515979-15B8-40FE-999C-378DAE3E647C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6075" y="698500"/>
            <a:ext cx="6192838" cy="3484563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777493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017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76535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12AE2494-E246-464F-AA19-05B4B0487F8D}" type="slidenum">
              <a:rPr lang="en-US" altLang="en-US" sz="1200"/>
              <a:pPr eaLnBrk="1" hangingPunct="1"/>
              <a:t>104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861288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45DDDA9-5F3C-4F15-8095-45AACD1E7848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6075" y="698500"/>
            <a:ext cx="6192838" cy="3484563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4516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/>
              <a:pPr eaLnBrk="1" hangingPunct="1"/>
              <a:t>12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3841110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2661ED2-B1EC-46F8-953E-02CB7FE315D6}" type="slidenum">
              <a:rPr lang="en-US" altLang="en-US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6655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defTabSz="931863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defTabSz="931863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defTabSz="931863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defTabSz="931863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463555F5-8749-4DFA-8B51-C2C6D90A8F34}" type="slidenum">
              <a:rPr lang="en-US" altLang="fa-IR" smtClean="0"/>
              <a:pPr>
                <a:spcBef>
                  <a:spcPct val="0"/>
                </a:spcBef>
              </a:pPr>
              <a:t>14</a:t>
            </a:fld>
            <a:endParaRPr lang="en-US" altLang="fa-IR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a-IR" altLang="fa-IR" smtClean="0"/>
          </a:p>
        </p:txBody>
      </p:sp>
    </p:spTree>
    <p:extLst>
      <p:ext uri="{BB962C8B-B14F-4D97-AF65-F5344CB8AC3E}">
        <p14:creationId xmlns:p14="http://schemas.microsoft.com/office/powerpoint/2010/main" val="1001037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A45C59A-5665-4F90-B74D-3558B1173576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208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A45C59A-5665-4F90-B74D-3558B1173576}" type="slidenum">
              <a:rPr lang="en-US" altLang="en-US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79883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A45C59A-5665-4F90-B74D-3558B1173576}" type="slidenum">
              <a:rPr lang="en-US" altLang="en-US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8768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92074F7-FA56-40C6-8B2F-46DCAFDDCD7E}" type="slidenum">
              <a:rPr lang="en-US" altLang="en-US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9041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E8AEE24-0EA3-4E09-9472-5755CE69974E}" type="slidenum">
              <a:rPr lang="en-US" altLang="en-US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577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/>
              <a:pPr eaLnBrk="1" hangingPunct="1"/>
              <a:t>2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0105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2F6A872-0A59-46E4-B192-72E475259C41}" type="slidenum">
              <a:rPr lang="en-US" altLang="en-US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75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1108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6147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6739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68365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12179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29877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85153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4933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F9F399F-A00E-42D3-9E81-8DE628E50397}" type="slidenum">
              <a:rPr lang="en-US" altLang="en-US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569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/>
              <a:pPr eaLnBrk="1" hangingPunct="1"/>
              <a:t>3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51738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2F6A872-0A59-46E4-B192-72E475259C41}" type="slidenum">
              <a:rPr lang="en-US" altLang="en-US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56681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rtl="1"/>
            <a:endParaRPr lang="en-US" altLang="fa-IR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31863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defTabSz="931863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defTabSz="931863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defTabSz="931863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defTabSz="931863" rtl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FC9291B8-89E7-4724-8C8D-1CB1B7256F98}" type="slidenum">
              <a:rPr lang="en-US" altLang="fa-IR"/>
              <a:pPr algn="r">
                <a:spcBef>
                  <a:spcPct val="0"/>
                </a:spcBef>
              </a:pPr>
              <a:t>31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7060184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231EBFC-A0A4-4E21-B20C-3F4FB1C9CC5D}" type="slidenum">
              <a:rPr lang="en-US" altLang="en-US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546722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DAA24AE-7CD5-425A-9425-01AFA6CA3CB2}" type="slidenum">
              <a:rPr lang="en-US" altLang="en-US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71264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EB2C53D-2200-45E9-8A2B-978D074B6EFD}" type="slidenum">
              <a:rPr lang="en-US" altLang="en-US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17703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FBE46D1-EE33-4313-AB35-0C02F19132C6}" type="slidenum">
              <a:rPr lang="en-US" altLang="en-US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08157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8C8C8CE-F8D8-4175-AD77-519B7DCB72E6}" type="slidenum">
              <a:rPr lang="en-US" altLang="en-US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18362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215AC35-66F9-4340-A1A6-70CB99440241}" type="slidenum">
              <a:rPr lang="en-US" altLang="en-US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29667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118F472-7076-4759-839C-B96341DDE640}" type="slidenum">
              <a:rPr lang="en-US" altLang="en-US"/>
              <a:pPr>
                <a:spcBef>
                  <a:spcPct val="0"/>
                </a:spcBef>
              </a:pPr>
              <a:t>38</a:t>
            </a:fld>
            <a:endParaRPr lang="en-US" alt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503150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39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1735382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/>
              <a:pPr eaLnBrk="1" hangingPunct="1"/>
              <a:t>4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2074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32546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33249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8C83344-3EC9-4AEF-ACB3-00B66669D043}" type="slidenum">
              <a:rPr lang="en-US" altLang="en-US"/>
              <a:pPr>
                <a:spcBef>
                  <a:spcPct val="0"/>
                </a:spcBef>
              </a:pPr>
              <a:t>42</a:t>
            </a:fld>
            <a:endParaRPr lang="en-US" altLang="en-US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90530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04C9304-A84E-4F8D-8D41-A10CC12ECD16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7188" y="704850"/>
            <a:ext cx="6172200" cy="3471863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416425"/>
            <a:ext cx="5048250" cy="41798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41228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5A4C53A-154B-483F-BB63-C5B68814D43F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9549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5EDAD38-CF67-46E9-8730-3F6A9ACE7D31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9611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85E966D-9331-4C9C-A98B-BCFBB5DDC2FD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7188" y="704850"/>
            <a:ext cx="6172200" cy="3471863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416425"/>
            <a:ext cx="5048250" cy="41798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79064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819356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05501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1735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/>
              <a:pPr eaLnBrk="1" hangingPunct="1"/>
              <a:t>5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3080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52483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54327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a-IR" altLang="fa-IR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defTabSz="931863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defTabSz="931863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defTabSz="931863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defTabSz="931863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fld id="{EC516E86-B12C-4989-8794-24DCFD7AC2E8}" type="slidenum">
              <a:rPr lang="en-US" altLang="en-US" sz="1200">
                <a:latin typeface="Times New Roman" panose="02020603050405020304" pitchFamily="18" charset="0"/>
              </a:rPr>
              <a:pPr/>
              <a:t>52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3156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53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77940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7465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CD11070-0741-4A7D-8E8E-470CB8CB6D01}" type="slidenum">
              <a:rPr lang="en-US" altLang="en-US"/>
              <a:pPr>
                <a:spcBef>
                  <a:spcPct val="0"/>
                </a:spcBef>
              </a:pPr>
              <a:t>55</a:t>
            </a:fld>
            <a:endParaRPr lang="en-US" altLang="en-US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9965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D040A6C-D23A-42F9-B45F-6450789BDFF1}" type="slidenum">
              <a:rPr lang="en-US" altLang="en-US"/>
              <a:pPr>
                <a:spcBef>
                  <a:spcPct val="0"/>
                </a:spcBef>
              </a:pPr>
              <a:t>56</a:t>
            </a:fld>
            <a:endParaRPr lang="en-US" altLang="en-US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49071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57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26834464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58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10584502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FF34A50-07D1-44CB-9408-0E782FD706D3}" type="slidenum">
              <a:rPr lang="en-US" altLang="en-US" sz="1200">
                <a:latin typeface="Times New Roman" panose="02020603050405020304" pitchFamily="18" charset="0"/>
              </a:rPr>
              <a:pPr/>
              <a:t>59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3846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9A9A000-695C-426A-A955-BCB5691A07F3}" type="slidenum">
              <a:rPr lang="en-US" altLang="en-US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6075" y="698500"/>
            <a:ext cx="6192838" cy="3484563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36697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76B3D275-F0AF-46F8-A705-99F19946D77F}" type="slidenum">
              <a:rPr lang="en-US" altLang="en-US" sz="1200">
                <a:latin typeface="Times New Roman" panose="02020603050405020304" pitchFamily="18" charset="0"/>
              </a:rPr>
              <a:pPr/>
              <a:t>60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488" tIns="46744" rIns="93488" bIns="4674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74041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8DA31005-A9AE-427D-A1E6-B4F95CC9350D}" type="slidenum">
              <a:rPr lang="en-US" altLang="en-US" sz="1200">
                <a:latin typeface="Times New Roman" panose="02020603050405020304" pitchFamily="18" charset="0"/>
              </a:rPr>
              <a:pPr/>
              <a:t>61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61839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5B941015-BDD8-4043-9B19-260F64EC13CE}" type="slidenum">
              <a:rPr lang="en-US" altLang="en-US" sz="1200">
                <a:latin typeface="Times New Roman" panose="02020603050405020304" pitchFamily="18" charset="0"/>
              </a:rPr>
              <a:pPr/>
              <a:t>62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53912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66C23B9-057C-4049-84C5-5DF26CBD538D}" type="slidenum">
              <a:rPr lang="en-US" altLang="en-US" sz="1200">
                <a:latin typeface="Times New Roman" panose="02020603050405020304" pitchFamily="18" charset="0"/>
              </a:rPr>
              <a:pPr/>
              <a:t>63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37628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4E7C151C-7188-4BCA-B5D8-23923E3151E0}" type="slidenum">
              <a:rPr lang="en-US" altLang="en-US" sz="1200">
                <a:latin typeface="Times New Roman" panose="02020603050405020304" pitchFamily="18" charset="0"/>
              </a:rPr>
              <a:pPr algn="r"/>
              <a:t>64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53857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158AEE2-013A-46CE-A419-A848A549FFD3}" type="slidenum">
              <a:rPr lang="en-US" altLang="en-US" sz="1200">
                <a:latin typeface="Times New Roman" panose="02020603050405020304" pitchFamily="18" charset="0"/>
              </a:rPr>
              <a:pPr/>
              <a:t>65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5500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A8D45C1-9A88-4173-B064-7E0C68F13B83}" type="slidenum">
              <a:rPr lang="en-US" altLang="en-US" sz="1200">
                <a:latin typeface="Times New Roman" panose="02020603050405020304" pitchFamily="18" charset="0"/>
              </a:rPr>
              <a:pPr/>
              <a:t>66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07074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345C277-89BB-477A-B926-4AE44C60DD2C}" type="slidenum">
              <a:rPr lang="en-US" altLang="en-US" sz="1200">
                <a:latin typeface="Times New Roman" panose="02020603050405020304" pitchFamily="18" charset="0"/>
              </a:rPr>
              <a:pPr/>
              <a:t>67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96038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345C277-89BB-477A-B926-4AE44C60DD2C}" type="slidenum">
              <a:rPr lang="en-US" altLang="en-US" sz="1200">
                <a:latin typeface="Times New Roman" panose="02020603050405020304" pitchFamily="18" charset="0"/>
              </a:rPr>
              <a:pPr/>
              <a:t>68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653904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69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817987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40EA108-B661-449A-8B49-8ED13120A001}" type="slidenum">
              <a:rPr lang="en-US" altLang="en-US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58540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F9A72662-B96E-40C8-BA77-46944AB9FC12}" type="slidenum">
              <a:rPr lang="en-US" altLang="en-US" sz="1200">
                <a:latin typeface="Times New Roman" panose="02020603050405020304" pitchFamily="18" charset="0"/>
              </a:rPr>
              <a:pPr algn="r"/>
              <a:t>70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54216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3A204DE-0BD7-4C9B-BCF1-CFEBAB2759A6}" type="slidenum">
              <a:rPr lang="en-US" altLang="en-US" sz="1200">
                <a:latin typeface="Times New Roman" panose="02020603050405020304" pitchFamily="18" charset="0"/>
              </a:rPr>
              <a:pPr/>
              <a:t>71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33887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8472F7D5-3156-4DEE-9803-408508CA57DF}" type="slidenum">
              <a:rPr lang="en-US" altLang="en-US" sz="1200">
                <a:latin typeface="Times New Roman" panose="02020603050405020304" pitchFamily="18" charset="0"/>
              </a:rPr>
              <a:pPr/>
              <a:t>72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339315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7D2C52C3-3FB7-4848-AD78-3F75AF48CFF3}" type="slidenum">
              <a:rPr lang="en-US" altLang="en-US" sz="1200">
                <a:latin typeface="Times New Roman" panose="02020603050405020304" pitchFamily="18" charset="0"/>
              </a:rPr>
              <a:pPr algn="r"/>
              <a:t>73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9665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3306BDC1-E7B3-43D1-A50D-C3FED9372CD4}" type="slidenum">
              <a:rPr lang="en-US" altLang="en-US" sz="1200">
                <a:latin typeface="Times New Roman" panose="02020603050405020304" pitchFamily="18" charset="0"/>
              </a:rPr>
              <a:pPr/>
              <a:t>74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735155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305B14DB-3742-4234-9CBF-2A141DDB3692}" type="slidenum">
              <a:rPr lang="en-US" altLang="en-US" sz="1200">
                <a:latin typeface="Times New Roman" panose="02020603050405020304" pitchFamily="18" charset="0"/>
              </a:rPr>
              <a:pPr/>
              <a:t>75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587016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860B9C05-8700-4EBB-B47E-AE5092D0A509}" type="slidenum">
              <a:rPr lang="en-US" altLang="en-US" sz="1200">
                <a:latin typeface="Times New Roman" panose="02020603050405020304" pitchFamily="18" charset="0"/>
              </a:rPr>
              <a:pPr algn="r"/>
              <a:t>76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6075" y="698500"/>
            <a:ext cx="6192838" cy="3484563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66725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C7633C9F-BA5D-4E89-B22E-9D46BEEF47F4}" type="slidenum">
              <a:rPr lang="en-US" altLang="en-US" sz="1200">
                <a:latin typeface="Times New Roman" panose="02020603050405020304" pitchFamily="18" charset="0"/>
              </a:rPr>
              <a:pPr algn="r"/>
              <a:t>77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6075" y="698500"/>
            <a:ext cx="6192838" cy="3484563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140454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CA53B6EF-B6B4-4EB0-B483-F277FA5CD05D}" type="slidenum">
              <a:rPr lang="en-US" altLang="en-US" sz="1200">
                <a:latin typeface="Times New Roman" panose="02020603050405020304" pitchFamily="18" charset="0"/>
              </a:rPr>
              <a:pPr/>
              <a:t>78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800465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9E44612-F3C7-46CA-844C-31F101627286}" type="slidenum">
              <a:rPr lang="en-US" altLang="en-US" sz="1200">
                <a:latin typeface="Times New Roman" panose="02020603050405020304" pitchFamily="18" charset="0"/>
              </a:rPr>
              <a:pPr/>
              <a:t>79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8860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E1E230E-4AD5-40B1-BE3E-2B62A0E13469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113926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9E0BA65-AC1C-4D2C-B1E4-421048BA61A8}" type="slidenum">
              <a:rPr lang="en-US" altLang="en-US" sz="1200">
                <a:latin typeface="Times New Roman" panose="02020603050405020304" pitchFamily="18" charset="0"/>
              </a:rPr>
              <a:pPr/>
              <a:t>80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570831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33BEDE18-97A2-4E92-B3F0-A3EB083D711C}" type="slidenum">
              <a:rPr lang="en-US" altLang="en-US" sz="1200">
                <a:latin typeface="Times New Roman" panose="02020603050405020304" pitchFamily="18" charset="0"/>
              </a:rPr>
              <a:pPr/>
              <a:t>81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3035385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C3F67201-8130-4B5D-9604-093023B6CBBD}" type="slidenum">
              <a:rPr lang="en-US" altLang="en-US" sz="1200">
                <a:latin typeface="Times New Roman" panose="02020603050405020304" pitchFamily="18" charset="0"/>
              </a:rPr>
              <a:pPr/>
              <a:t>82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103076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86A3D4F7-439C-4F32-ABC6-03DB07EEA4C8}" type="slidenum">
              <a:rPr lang="en-US" altLang="en-US" sz="1200">
                <a:latin typeface="Times New Roman" panose="02020603050405020304" pitchFamily="18" charset="0"/>
              </a:rPr>
              <a:pPr/>
              <a:t>83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4486106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8759DDE6-AEFA-4F4A-88C7-649A3386C19F}" type="slidenum">
              <a:rPr lang="en-US" altLang="en-US" sz="1200">
                <a:latin typeface="Times New Roman" panose="02020603050405020304" pitchFamily="18" charset="0"/>
              </a:rPr>
              <a:pPr/>
              <a:t>84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7437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56C1ED0B-C9A9-4CFD-800B-C8936A698F6F}" type="slidenum">
              <a:rPr lang="en-US" altLang="en-US" sz="1200">
                <a:latin typeface="Times New Roman" panose="02020603050405020304" pitchFamily="18" charset="0"/>
              </a:rPr>
              <a:pPr/>
              <a:t>85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519561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FBBC1FE1-7884-48B1-8941-455F84666BB1}" type="slidenum">
              <a:rPr lang="en-US" altLang="en-US" sz="1200">
                <a:latin typeface="Times New Roman" panose="02020603050405020304" pitchFamily="18" charset="0"/>
              </a:rPr>
              <a:pPr/>
              <a:t>86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107181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7F3FBCBF-55D9-4416-A489-32CB6ADC8BD4}" type="slidenum">
              <a:rPr lang="en-US" altLang="en-US" sz="1200">
                <a:latin typeface="Times New Roman" panose="02020603050405020304" pitchFamily="18" charset="0"/>
              </a:rPr>
              <a:pPr algn="r"/>
              <a:t>87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45401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47862981-7992-40A5-A058-5E70B3805409}" type="slidenum">
              <a:rPr lang="en-US" altLang="en-US" sz="1200">
                <a:latin typeface="Times New Roman" panose="02020603050405020304" pitchFamily="18" charset="0"/>
              </a:rPr>
              <a:pPr algn="r"/>
              <a:t>88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135783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EF5B721A-0EBA-459A-8096-CF9923B3D033}" type="slidenum">
              <a:rPr lang="en-US" altLang="en-US" sz="1200">
                <a:latin typeface="Times New Roman" panose="02020603050405020304" pitchFamily="18" charset="0"/>
              </a:rPr>
              <a:pPr/>
              <a:t>89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7553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DD4C30E-8644-4685-AE37-561BF0C21D59}" type="slidenum">
              <a:rPr lang="en-US" altLang="en-US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6075" y="698500"/>
            <a:ext cx="6192838" cy="3484563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3586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C9D44D5F-98C1-4126-94C4-B394A51AD157}" type="slidenum">
              <a:rPr lang="en-US" altLang="en-US" sz="1200">
                <a:latin typeface="Times New Roman" panose="02020603050405020304" pitchFamily="18" charset="0"/>
              </a:rPr>
              <a:pPr/>
              <a:t>90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809893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91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403584415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3EDE211A-A128-42B9-97E1-1A6A09CA262A}" type="slidenum">
              <a:rPr lang="en-US" altLang="en-US" sz="1200">
                <a:latin typeface="Times New Roman" panose="02020603050405020304" pitchFamily="18" charset="0"/>
              </a:rPr>
              <a:pPr algn="r"/>
              <a:t>92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799975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3EDE211A-A128-42B9-97E1-1A6A09CA262A}" type="slidenum">
              <a:rPr lang="en-US" altLang="en-US" sz="1200">
                <a:latin typeface="Times New Roman" panose="02020603050405020304" pitchFamily="18" charset="0"/>
              </a:rPr>
              <a:pPr algn="r"/>
              <a:t>93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830896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C7D61654-4A93-4D79-B9F4-A9ADF36C014E}" type="slidenum">
              <a:rPr lang="en-US" altLang="en-US" sz="1200">
                <a:latin typeface="Times New Roman" panose="02020603050405020304" pitchFamily="18" charset="0"/>
              </a:rPr>
              <a:pPr/>
              <a:t>94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19742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C90C16A1-ECF4-43AB-93EE-C812D0FE0C28}" type="slidenum">
              <a:rPr lang="en-US" altLang="en-US" sz="1200">
                <a:latin typeface="Times New Roman" panose="02020603050405020304" pitchFamily="18" charset="0"/>
              </a:rPr>
              <a:pPr/>
              <a:t>95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063849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620224F-3801-4DDC-954F-82C755A5A92E}" type="slidenum">
              <a:rPr lang="en-US" altLang="en-US" sz="1200">
                <a:latin typeface="Times New Roman" panose="02020603050405020304" pitchFamily="18" charset="0"/>
              </a:rPr>
              <a:pPr/>
              <a:t>96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6075" y="698500"/>
            <a:ext cx="6192838" cy="3484563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049053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2F609C4-178D-4C1E-91DE-6CE5DF2FFD3C}" type="slidenum">
              <a:rPr lang="en-US" altLang="en-US" sz="1200">
                <a:latin typeface="Times New Roman" panose="02020603050405020304" pitchFamily="18" charset="0"/>
              </a:rPr>
              <a:pPr/>
              <a:t>97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819638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fld id="{DCCC807E-A950-4409-BEFB-19DEF03F3280}" type="slidenum">
              <a:rPr lang="en-US" altLang="en-US" sz="1200">
                <a:latin typeface="Times New Roman" panose="02020603050405020304" pitchFamily="18" charset="0"/>
              </a:rPr>
              <a:pPr algn="r"/>
              <a:t>98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7188" y="704850"/>
            <a:ext cx="6172200" cy="3471863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416425"/>
            <a:ext cx="5048250" cy="41798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789521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53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945"/>
            <a:ext cx="11303000" cy="103425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5871" y="3529775"/>
            <a:ext cx="10058400" cy="782070"/>
          </a:xfrm>
        </p:spPr>
        <p:txBody>
          <a:bodyPr lIns="91436" rIns="91436">
            <a:normAutofit/>
          </a:bodyPr>
          <a:lstStyle>
            <a:lvl1pPr marL="0" indent="0" algn="ctr">
              <a:buNone/>
              <a:defRPr sz="2400" b="1" cap="none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0"/>
            <a:ext cx="12244106" cy="2281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4463419"/>
            <a:ext cx="12192000" cy="23961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5D5C0945-3C12-41E7-B090-1D5BB38CB1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6419116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295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962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80A1083-1268-4A42-B7F5-4F6EE6F4CD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1278949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096000" y="1295400"/>
            <a:ext cx="5486400" cy="51816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263418DA-E3C5-4DA3-B4BD-88B354425D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1594711"/>
      </p:ext>
    </p:extLst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295400"/>
            <a:ext cx="5486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CCF00EA-7FEC-4848-8AE3-5B6199E0A5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7570732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295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295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962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3962400"/>
            <a:ext cx="54864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4F52F42-01D7-4758-AD42-3F87F929CD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5745170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A7B93CD-F32F-43F2-AB5D-12DAF2074D9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875198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emf"/><Relationship Id="rId4" Type="http://schemas.openxmlformats.org/officeDocument/2006/relationships/image" Target="../media/image124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emf"/><Relationship Id="rId4" Type="http://schemas.openxmlformats.org/officeDocument/2006/relationships/image" Target="../media/image126.emf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pn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jpeg"/><Relationship Id="rId5" Type="http://schemas.openxmlformats.org/officeDocument/2006/relationships/image" Target="../media/image22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0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5.png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0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4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16.png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6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42.png"/><Relationship Id="rId4" Type="http://schemas.openxmlformats.org/officeDocument/2006/relationships/oleObject" Target="../embeddings/oleObject1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7.png"/><Relationship Id="rId5" Type="http://schemas.openxmlformats.org/officeDocument/2006/relationships/image" Target="../media/image46.emf"/><Relationship Id="rId4" Type="http://schemas.openxmlformats.org/officeDocument/2006/relationships/oleObject" Target="../embeddings/oleObject18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19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1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65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67.wmf"/><Relationship Id="rId5" Type="http://schemas.openxmlformats.org/officeDocument/2006/relationships/image" Target="../media/image64.wmf"/><Relationship Id="rId10" Type="http://schemas.openxmlformats.org/officeDocument/2006/relationships/oleObject" Target="../embeddings/oleObject26.bin"/><Relationship Id="rId4" Type="http://schemas.openxmlformats.org/officeDocument/2006/relationships/oleObject" Target="../embeddings/oleObject23.bin"/><Relationship Id="rId9" Type="http://schemas.openxmlformats.org/officeDocument/2006/relationships/image" Target="../media/image66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6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68.emf"/><Relationship Id="rId4" Type="http://schemas.openxmlformats.org/officeDocument/2006/relationships/oleObject" Target="../embeddings/oleObject27.bin"/><Relationship Id="rId9" Type="http://schemas.openxmlformats.org/officeDocument/2006/relationships/image" Target="../media/image70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71.wmf"/><Relationship Id="rId4" Type="http://schemas.openxmlformats.org/officeDocument/2006/relationships/oleObject" Target="../embeddings/oleObject30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73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72.wmf"/><Relationship Id="rId4" Type="http://schemas.openxmlformats.org/officeDocument/2006/relationships/oleObject" Target="../embeddings/oleObject31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70.wmf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76.emf"/><Relationship Id="rId12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78.emf"/><Relationship Id="rId5" Type="http://schemas.openxmlformats.org/officeDocument/2006/relationships/image" Target="../media/image75.emf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3.bin"/><Relationship Id="rId9" Type="http://schemas.openxmlformats.org/officeDocument/2006/relationships/image" Target="../media/image7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8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84.wmf"/><Relationship Id="rId4" Type="http://schemas.openxmlformats.org/officeDocument/2006/relationships/oleObject" Target="../embeddings/oleObject38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86.wmf"/><Relationship Id="rId4" Type="http://schemas.openxmlformats.org/officeDocument/2006/relationships/oleObject" Target="../embeddings/oleObject40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8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41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8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43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9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94.jpeg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notesSlide" Target="../notesSlides/notesSlide54.xml"/><Relationship Id="rId7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95.wmf"/><Relationship Id="rId11" Type="http://schemas.openxmlformats.org/officeDocument/2006/relationships/image" Target="../media/image97.png"/><Relationship Id="rId5" Type="http://schemas.openxmlformats.org/officeDocument/2006/relationships/oleObject" Target="../embeddings/oleObject46.bin"/><Relationship Id="rId10" Type="http://schemas.openxmlformats.org/officeDocument/2006/relationships/image" Target="../media/image93.wmf"/><Relationship Id="rId4" Type="http://schemas.openxmlformats.org/officeDocument/2006/relationships/image" Target="../media/image910.png"/><Relationship Id="rId9" Type="http://schemas.openxmlformats.org/officeDocument/2006/relationships/oleObject" Target="../embeddings/oleObject48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104.wmf"/><Relationship Id="rId3" Type="http://schemas.openxmlformats.org/officeDocument/2006/relationships/notesSlide" Target="../notesSlides/notesSlide71.xml"/><Relationship Id="rId7" Type="http://schemas.openxmlformats.org/officeDocument/2006/relationships/image" Target="../media/image101.wmf"/><Relationship Id="rId12" Type="http://schemas.openxmlformats.org/officeDocument/2006/relationships/oleObject" Target="../embeddings/oleObject5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103.wmf"/><Relationship Id="rId5" Type="http://schemas.openxmlformats.org/officeDocument/2006/relationships/image" Target="../media/image100.wmf"/><Relationship Id="rId15" Type="http://schemas.openxmlformats.org/officeDocument/2006/relationships/image" Target="../media/image105.wmf"/><Relationship Id="rId10" Type="http://schemas.openxmlformats.org/officeDocument/2006/relationships/oleObject" Target="../embeddings/oleObject52.bin"/><Relationship Id="rId4" Type="http://schemas.openxmlformats.org/officeDocument/2006/relationships/oleObject" Target="../embeddings/oleObject49.bin"/><Relationship Id="rId9" Type="http://schemas.openxmlformats.org/officeDocument/2006/relationships/image" Target="../media/image102.wmf"/><Relationship Id="rId14" Type="http://schemas.openxmlformats.org/officeDocument/2006/relationships/oleObject" Target="../embeddings/oleObject54.bin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15.emf"/><Relationship Id="rId4" Type="http://schemas.openxmlformats.org/officeDocument/2006/relationships/oleObject" Target="../embeddings/oleObject55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ti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52260" y="0"/>
            <a:ext cx="10976351" cy="1066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/>
              <a:t>Chapter 2. Data, Measurements, and Data Preprocessing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502875"/>
            <a:ext cx="10865223" cy="469875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  <a:tabLst>
                <a:tab pos="6178550" algn="l"/>
              </a:tabLst>
            </a:pPr>
            <a:r>
              <a:rPr lang="en-US" altLang="en-US" b="1" dirty="0"/>
              <a:t>Data Types </a:t>
            </a: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6178550" algn="l"/>
              </a:tabLst>
            </a:pPr>
            <a:r>
              <a:rPr lang="en-US" altLang="en-US" b="1" dirty="0"/>
              <a:t>Statics of Data</a:t>
            </a: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6178550" algn="l"/>
              </a:tabLst>
            </a:pPr>
            <a:r>
              <a:rPr lang="en-US" altLang="en-US" b="1" dirty="0"/>
              <a:t>Similarity and Distance Measures</a:t>
            </a: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6178550" algn="l"/>
              </a:tabLst>
            </a:pPr>
            <a:r>
              <a:rPr lang="en-US" altLang="en-US" b="1" dirty="0"/>
              <a:t>Data Quality, Data Cleaning and Data Integration</a:t>
            </a: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6178550" algn="l"/>
              </a:tabLst>
            </a:pPr>
            <a:r>
              <a:rPr lang="en-US" altLang="en-US" b="1" dirty="0"/>
              <a:t>Data Transformation</a:t>
            </a: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6178550" algn="l"/>
              </a:tabLst>
            </a:pPr>
            <a:r>
              <a:rPr lang="en-US" altLang="en-US" b="1" dirty="0"/>
              <a:t>Dimensionality Reduction</a:t>
            </a: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6178550" algn="l"/>
              </a:tabLst>
            </a:pPr>
            <a:r>
              <a:rPr lang="en-US" b="1" i="0" u="none" strike="noStrike" baseline="0" dirty="0"/>
              <a:t>Summary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67040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Numeric Attribute Types 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2903" y="1142999"/>
            <a:ext cx="10923297" cy="5591175"/>
          </a:xfrm>
        </p:spPr>
        <p:txBody>
          <a:bodyPr/>
          <a:lstStyle/>
          <a:p>
            <a:pPr marL="292100" indent="-292100">
              <a:spcAft>
                <a:spcPts val="600"/>
              </a:spcAft>
            </a:pPr>
            <a:r>
              <a:rPr lang="en-US" altLang="en-US" sz="2400" dirty="0"/>
              <a:t>Quantity (integer or real-valued)</a:t>
            </a:r>
          </a:p>
          <a:p>
            <a:pPr marL="292100" indent="-292100">
              <a:spcAft>
                <a:spcPts val="600"/>
              </a:spcAft>
            </a:pPr>
            <a:r>
              <a:rPr lang="en-US" altLang="en-US" sz="2400" b="1" dirty="0"/>
              <a:t>Interval</a:t>
            </a:r>
          </a:p>
          <a:p>
            <a:pPr marL="1257300" lvl="2" indent="-393700">
              <a:spcAft>
                <a:spcPts val="600"/>
              </a:spcAft>
            </a:pPr>
            <a:r>
              <a:rPr lang="en-US" altLang="en-US" sz="2400" dirty="0"/>
              <a:t>Measured on a scale of </a:t>
            </a:r>
            <a:r>
              <a:rPr lang="en-US" altLang="en-US" sz="2400" b="1" dirty="0"/>
              <a:t>equal-sized units</a:t>
            </a:r>
          </a:p>
          <a:p>
            <a:pPr marL="1257300" lvl="2" indent="-393700">
              <a:spcAft>
                <a:spcPts val="600"/>
              </a:spcAft>
            </a:pPr>
            <a:r>
              <a:rPr lang="en-US" altLang="en-US" sz="2400" dirty="0"/>
              <a:t>Values have order</a:t>
            </a:r>
          </a:p>
          <a:p>
            <a:pPr marL="1714500" lvl="3" indent="-393700">
              <a:spcAft>
                <a:spcPts val="600"/>
              </a:spcAft>
            </a:pPr>
            <a:r>
              <a:rPr lang="en-US" altLang="en-US" sz="2400" dirty="0"/>
              <a:t>E.g., </a:t>
            </a:r>
            <a:r>
              <a:rPr lang="en-US" altLang="en-US" sz="2400" i="1" dirty="0"/>
              <a:t>temperature in </a:t>
            </a:r>
            <a:r>
              <a:rPr lang="en-US" altLang="en-US" sz="2400" i="1" dirty="0" err="1"/>
              <a:t>C</a:t>
            </a:r>
            <a:r>
              <a:rPr lang="en-US" altLang="en-US" sz="2400" i="1" dirty="0" err="1">
                <a:cs typeface="Tahoma" panose="020B0604030504040204" pitchFamily="34" charset="0"/>
              </a:rPr>
              <a:t>˚</a:t>
            </a:r>
            <a:r>
              <a:rPr lang="en-US" altLang="en-US" sz="2400" i="1" dirty="0" err="1"/>
              <a:t>or</a:t>
            </a:r>
            <a:r>
              <a:rPr lang="en-US" altLang="en-US" sz="2400" i="1" dirty="0"/>
              <a:t> F</a:t>
            </a:r>
            <a:r>
              <a:rPr lang="en-US" altLang="en-US" sz="2400" i="1" dirty="0">
                <a:cs typeface="Tahoma" panose="020B0604030504040204" pitchFamily="34" charset="0"/>
              </a:rPr>
              <a:t>˚</a:t>
            </a:r>
            <a:r>
              <a:rPr lang="en-US" altLang="en-US" sz="2400" i="1" dirty="0"/>
              <a:t>, calendar dates</a:t>
            </a:r>
          </a:p>
          <a:p>
            <a:pPr marL="1257300" lvl="2" indent="-393700">
              <a:spcAft>
                <a:spcPts val="600"/>
              </a:spcAft>
            </a:pPr>
            <a:r>
              <a:rPr lang="en-US" altLang="en-US" sz="2400" dirty="0"/>
              <a:t>No true zero-point</a:t>
            </a:r>
          </a:p>
          <a:p>
            <a:pPr marL="292100" indent="-292100">
              <a:spcAft>
                <a:spcPts val="600"/>
              </a:spcAft>
            </a:pPr>
            <a:r>
              <a:rPr lang="en-US" altLang="en-US" sz="2400" b="1" dirty="0"/>
              <a:t>Ratio</a:t>
            </a:r>
          </a:p>
          <a:p>
            <a:pPr marL="1257300" lvl="2" indent="-393700">
              <a:spcAft>
                <a:spcPts val="600"/>
              </a:spcAft>
            </a:pPr>
            <a:r>
              <a:rPr lang="en-US" altLang="en-US" sz="2400" dirty="0"/>
              <a:t>Inherent </a:t>
            </a:r>
            <a:r>
              <a:rPr lang="en-US" altLang="en-US" sz="2400" b="1" dirty="0"/>
              <a:t>zero-point</a:t>
            </a:r>
          </a:p>
          <a:p>
            <a:pPr marL="1257300" lvl="2" indent="-393700">
              <a:spcAft>
                <a:spcPts val="600"/>
              </a:spcAft>
            </a:pPr>
            <a:r>
              <a:rPr lang="en-US" altLang="en-US" sz="2400" dirty="0"/>
              <a:t>We can speak of values as being an order of magnitude larger than the unit of measurement (10 K</a:t>
            </a:r>
            <a:r>
              <a:rPr lang="en-US" altLang="en-US" sz="2400" dirty="0">
                <a:cs typeface="Tahoma" panose="020B0604030504040204" pitchFamily="34" charset="0"/>
              </a:rPr>
              <a:t>˚</a:t>
            </a:r>
            <a:r>
              <a:rPr lang="en-US" altLang="en-US" sz="2400" dirty="0"/>
              <a:t> is twice as high as 5 K</a:t>
            </a:r>
            <a:r>
              <a:rPr lang="en-US" altLang="en-US" sz="2400" dirty="0">
                <a:cs typeface="Tahoma" panose="020B0604030504040204" pitchFamily="34" charset="0"/>
              </a:rPr>
              <a:t>˚</a:t>
            </a:r>
            <a:r>
              <a:rPr lang="en-US" altLang="en-US" sz="2400" dirty="0"/>
              <a:t>).</a:t>
            </a:r>
          </a:p>
          <a:p>
            <a:pPr marL="1714500" lvl="3" indent="-393700">
              <a:spcAft>
                <a:spcPts val="600"/>
              </a:spcAft>
            </a:pPr>
            <a:r>
              <a:rPr lang="en-US" altLang="en-US" sz="2400" dirty="0"/>
              <a:t>e.g., </a:t>
            </a:r>
            <a:r>
              <a:rPr lang="en-US" altLang="en-US" sz="2400" i="1" dirty="0"/>
              <a:t>temperature in Kelvin, length, counts, monetary quantities</a:t>
            </a:r>
          </a:p>
        </p:txBody>
      </p:sp>
    </p:spTree>
    <p:extLst>
      <p:ext uri="{BB962C8B-B14F-4D97-AF65-F5344CB8AC3E}">
        <p14:creationId xmlns:p14="http://schemas.microsoft.com/office/powerpoint/2010/main" val="22780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D28553-C17C-69E8-2516-2BE9F9D4D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610" y="3410773"/>
            <a:ext cx="3180522" cy="7818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B82E58-EC45-CDC4-1FD7-E0AA81290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676"/>
            <a:ext cx="12191999" cy="738909"/>
          </a:xfrm>
        </p:spPr>
        <p:txBody>
          <a:bodyPr>
            <a:noAutofit/>
          </a:bodyPr>
          <a:lstStyle/>
          <a:p>
            <a:r>
              <a:rPr lang="en-US" altLang="en-US" sz="3600" dirty="0"/>
              <a:t>Nonlinear Dimensionality Reduction (I): </a:t>
            </a:r>
            <a:r>
              <a:rPr lang="en-US" sz="3600" b="0" i="0" u="none" strike="noStrike" baseline="0" dirty="0"/>
              <a:t>Kernel PCA (</a:t>
            </a:r>
            <a:r>
              <a:rPr lang="en-US" altLang="en-US" sz="3600" dirty="0"/>
              <a:t>KPCA)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F9165-D667-190F-A6B2-EAE7DF37F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040" y="1219200"/>
            <a:ext cx="11500732" cy="5384800"/>
          </a:xfrm>
        </p:spPr>
        <p:txBody>
          <a:bodyPr/>
          <a:lstStyle/>
          <a:p>
            <a:r>
              <a:rPr lang="en-US" sz="2400" b="0" i="0" u="none" strike="noStrike" baseline="0" dirty="0"/>
              <a:t>Use a kernel function </a:t>
            </a:r>
            <a:r>
              <a:rPr lang="en-US" sz="2400" b="0" i="1" u="none" strike="noStrike" baseline="0" dirty="0"/>
              <a:t>κ</a:t>
            </a:r>
            <a:r>
              <a:rPr lang="en-US" sz="2400" b="0" i="0" u="none" strike="noStrike" baseline="0" dirty="0"/>
              <a:t>(·) to construct the kernel matrix: P(</a:t>
            </a:r>
            <a:r>
              <a:rPr lang="en-US" sz="2400" b="0" i="1" u="none" strike="noStrike" baseline="0" dirty="0" err="1"/>
              <a:t>i</a:t>
            </a:r>
            <a:r>
              <a:rPr lang="en-US" sz="2400" b="0" i="0" u="none" strike="noStrike" baseline="0" dirty="0"/>
              <a:t>, </a:t>
            </a:r>
            <a:r>
              <a:rPr lang="en-US" sz="2400" b="0" i="1" u="none" strike="noStrike" baseline="0" dirty="0"/>
              <a:t>j</a:t>
            </a:r>
            <a:r>
              <a:rPr lang="en-US" sz="2400" b="0" i="0" u="none" strike="noStrike" baseline="0" dirty="0"/>
              <a:t>) = </a:t>
            </a:r>
            <a:r>
              <a:rPr lang="en-US" sz="2400" b="0" i="1" u="none" strike="noStrike" baseline="0" dirty="0"/>
              <a:t>κ</a:t>
            </a:r>
            <a:r>
              <a:rPr lang="en-US" sz="2400" b="0" i="0" u="none" strike="noStrike" baseline="0" dirty="0"/>
              <a:t>(x</a:t>
            </a:r>
            <a:r>
              <a:rPr lang="en-US" sz="2400" b="0" i="0" u="none" strike="noStrike" baseline="-25000" dirty="0"/>
              <a:t>i</a:t>
            </a:r>
            <a:r>
              <a:rPr lang="en-US" sz="2400" b="0" i="0" u="none" strike="noStrike" baseline="0" dirty="0"/>
              <a:t>, </a:t>
            </a:r>
            <a:r>
              <a:rPr lang="en-US" sz="2400" b="0" i="0" u="none" strike="noStrike" baseline="0" dirty="0" err="1"/>
              <a:t>x</a:t>
            </a:r>
            <a:r>
              <a:rPr lang="en-US" sz="2400" b="0" i="0" u="none" strike="noStrike" baseline="-25000" dirty="0" err="1"/>
              <a:t>j</a:t>
            </a:r>
            <a:r>
              <a:rPr lang="en-US" sz="2400" b="0" i="0" u="none" strike="noStrike" baseline="0" dirty="0"/>
              <a:t>), and learn the best low-dimensional representations so that the estimated proximity matrix Pˆ is as close as possible to the kernel matrix P</a:t>
            </a:r>
          </a:p>
          <a:p>
            <a:r>
              <a:rPr lang="en-US" sz="2400" b="0" i="0" u="none" strike="noStrike" baseline="0" dirty="0"/>
              <a:t>This can be obtained by using top-</a:t>
            </a:r>
            <a:r>
              <a:rPr lang="en-US" sz="2400" b="0" i="1" u="none" strike="noStrike" baseline="0" dirty="0"/>
              <a:t>k </a:t>
            </a:r>
            <a:r>
              <a:rPr lang="en-US" sz="2400" b="0" i="0" u="none" strike="noStrike" baseline="0" dirty="0"/>
              <a:t>eigenvectors and eigenvalues of the kernel matrix P</a:t>
            </a:r>
          </a:p>
          <a:p>
            <a:r>
              <a:rPr lang="en-US" sz="2400" b="0" i="0" u="none" strike="noStrike" baseline="0" dirty="0"/>
              <a:t>Typical kernel functions: </a:t>
            </a:r>
          </a:p>
          <a:p>
            <a:pPr lvl="1"/>
            <a:r>
              <a:rPr lang="en-US" sz="2400" b="0" i="0" u="none" strike="noStrike" baseline="0" dirty="0"/>
              <a:t>(1) polynomial kernel:   </a:t>
            </a:r>
          </a:p>
          <a:p>
            <a:pPr lvl="1"/>
            <a:r>
              <a:rPr lang="en-US" sz="2400" b="0" i="0" u="none" strike="noStrike" baseline="0" dirty="0"/>
              <a:t>(2) radial basis function (RBF):</a:t>
            </a:r>
          </a:p>
          <a:p>
            <a:pPr lvl="1"/>
            <a:r>
              <a:rPr lang="en-US" sz="2400" b="0" i="0" u="none" strike="noStrike" baseline="0" dirty="0"/>
              <a:t>If we choose a linear kernel: </a:t>
            </a:r>
            <a:r>
              <a:rPr lang="el-GR" sz="2400" b="0" i="0" u="none" strike="noStrike" baseline="0" dirty="0"/>
              <a:t>κ(</a:t>
            </a:r>
            <a:r>
              <a:rPr lang="en-US" sz="2400" b="0" i="0" u="none" strike="noStrike" baseline="0" dirty="0"/>
              <a:t>x</a:t>
            </a:r>
            <a:r>
              <a:rPr lang="en-US" sz="2400" b="0" i="0" u="none" strike="noStrike" baseline="-25000" dirty="0"/>
              <a:t>i </a:t>
            </a:r>
            <a:r>
              <a:rPr lang="en-US" sz="2400" b="0" i="0" u="none" strike="noStrike" baseline="0" dirty="0"/>
              <a:t>, </a:t>
            </a:r>
            <a:r>
              <a:rPr lang="en-US" sz="2400" b="0" i="0" u="none" strike="noStrike" baseline="0" dirty="0" err="1"/>
              <a:t>x</a:t>
            </a:r>
            <a:r>
              <a:rPr lang="en-US" sz="2400" b="0" i="0" u="none" strike="noStrike" baseline="-25000" dirty="0" err="1"/>
              <a:t>j</a:t>
            </a:r>
            <a:r>
              <a:rPr lang="en-US" sz="2400" b="0" i="0" u="none" strike="noStrike" baseline="0" dirty="0"/>
              <a:t>) = </a:t>
            </a:r>
            <a:r>
              <a:rPr lang="en-US" sz="2400" b="0" i="0" u="none" strike="noStrike" baseline="0" dirty="0" err="1"/>
              <a:t>x</a:t>
            </a:r>
            <a:r>
              <a:rPr lang="en-US" sz="2400" b="0" i="0" u="none" strike="noStrike" baseline="-25000" dirty="0" err="1"/>
              <a:t>i</a:t>
            </a:r>
            <a:r>
              <a:rPr lang="en-US" sz="2400" b="0" i="0" u="none" strike="noStrike" baseline="0" dirty="0" err="1"/>
              <a:t>・x</a:t>
            </a:r>
            <a:r>
              <a:rPr lang="en-US" sz="2400" b="0" i="0" u="none" strike="noStrike" baseline="-25000" dirty="0" err="1"/>
              <a:t>j</a:t>
            </a:r>
            <a:r>
              <a:rPr lang="en-US" sz="2400" b="0" i="0" u="none" strike="noStrike" baseline="0" dirty="0"/>
              <a:t>, KPCA degenerates to the standard PCA</a:t>
            </a:r>
          </a:p>
          <a:p>
            <a:r>
              <a:rPr lang="en-US" sz="2400" b="0" i="0" u="none" strike="noStrike" baseline="0" dirty="0"/>
              <a:t>Major formulas of Kernel PCA </a:t>
            </a:r>
            <a:r>
              <a:rPr lang="en-US" sz="2400" dirty="0"/>
              <a:t>vs. </a:t>
            </a:r>
            <a:r>
              <a:rPr lang="en-US" sz="2400" b="0" i="0" u="none" strike="noStrike" baseline="0" dirty="0"/>
              <a:t>SNE (Stochastic neighborhood embedding)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143C0-4BDB-A018-0981-C66D374C2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629" y="5189633"/>
            <a:ext cx="9714368" cy="1668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800D81-5971-A9AA-E936-A2B203211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2945" y="3298304"/>
            <a:ext cx="3032544" cy="41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692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2E58-EC45-CDC4-1FD7-E0AA81290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676"/>
            <a:ext cx="12191999" cy="738909"/>
          </a:xfrm>
        </p:spPr>
        <p:txBody>
          <a:bodyPr>
            <a:noAutofit/>
          </a:bodyPr>
          <a:lstStyle/>
          <a:p>
            <a:r>
              <a:rPr lang="en-US" altLang="en-US" sz="4000" dirty="0"/>
              <a:t>Nonlinear Dimensionality Reduction (II): </a:t>
            </a:r>
            <a:r>
              <a:rPr lang="en-US" sz="4000" b="0" i="0" u="none" strike="noStrike" baseline="0" dirty="0"/>
              <a:t>SNE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F9165-D667-190F-A6B2-EAE7DF37F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040" y="1219200"/>
            <a:ext cx="11500732" cy="5384800"/>
          </a:xfrm>
        </p:spPr>
        <p:txBody>
          <a:bodyPr/>
          <a:lstStyle/>
          <a:p>
            <a:r>
              <a:rPr lang="en-US" sz="2400" b="0" i="0" u="none" strike="noStrike" baseline="0" dirty="0"/>
              <a:t>SNE (Stochastic neighborhood embedding) </a:t>
            </a:r>
          </a:p>
          <a:p>
            <a:pPr lvl="1"/>
            <a:r>
              <a:rPr lang="en-US" sz="2400" b="0" i="0" u="none" strike="noStrike" baseline="0" dirty="0"/>
              <a:t>Construct a proximity matrix </a:t>
            </a:r>
            <a:r>
              <a:rPr lang="en-US" sz="2400" dirty="0"/>
              <a:t>P </a:t>
            </a:r>
            <a:r>
              <a:rPr lang="en-US" sz="2400" b="0" i="0" u="none" strike="noStrike" baseline="0" dirty="0"/>
              <a:t>using the formula:</a:t>
            </a:r>
          </a:p>
          <a:p>
            <a:pPr lvl="2"/>
            <a:r>
              <a:rPr lang="en-US" sz="2400" b="0" i="0" u="none" strike="noStrike" baseline="0" dirty="0"/>
              <a:t> rep. the probability that </a:t>
            </a:r>
            <a:r>
              <a:rPr lang="en-US" sz="2400" b="0" i="1" u="none" strike="noStrike" baseline="0" dirty="0" err="1"/>
              <a:t>x</a:t>
            </a:r>
            <a:r>
              <a:rPr lang="en-US" sz="2400" b="0" i="1" u="none" strike="noStrike" baseline="-25000" dirty="0" err="1"/>
              <a:t>j</a:t>
            </a:r>
            <a:r>
              <a:rPr lang="en-US" sz="2400" b="0" i="0" u="none" strike="noStrike" baseline="0" dirty="0"/>
              <a:t> is the neighbor of </a:t>
            </a:r>
            <a:r>
              <a:rPr lang="en-US" sz="2400" b="0" i="1" u="none" strike="noStrike" baseline="0" dirty="0"/>
              <a:t>x</a:t>
            </a:r>
            <a:r>
              <a:rPr lang="en-US" sz="2400" b="0" i="1" u="none" strike="noStrike" baseline="-25000" dirty="0"/>
              <a:t>i</a:t>
            </a:r>
            <a:r>
              <a:rPr lang="en-US" sz="2400" b="0" i="0" u="none" strike="noStrike" baseline="0" dirty="0"/>
              <a:t> </a:t>
            </a:r>
          </a:p>
          <a:p>
            <a:pPr lvl="1"/>
            <a:r>
              <a:rPr lang="en-US" sz="2400" b="0" i="0" u="none" strike="noStrike" baseline="0" dirty="0"/>
              <a:t>Suppose we have learned the low-dimensional representations x</a:t>
            </a:r>
            <a:r>
              <a:rPr lang="en-US" sz="2400" b="0" i="0" u="none" strike="noStrike" baseline="-25000" dirty="0"/>
              <a:t>i</a:t>
            </a:r>
            <a:r>
              <a:rPr lang="en-US" sz="2400" b="0" i="0" u="none" strike="noStrike" baseline="0" dirty="0"/>
              <a:t>ˆ, we can compute anther estimated proximity matrix in the similar way: </a:t>
            </a:r>
            <a:r>
              <a:rPr lang="en-US" sz="2400" b="0" i="1" u="none" strike="noStrike" baseline="0" dirty="0"/>
              <a:t>Pˆ (</a:t>
            </a:r>
            <a:r>
              <a:rPr lang="en-US" sz="2400" b="0" i="1" u="none" strike="noStrike" baseline="0" dirty="0" err="1"/>
              <a:t>i</a:t>
            </a:r>
            <a:r>
              <a:rPr lang="en-US" sz="2400" b="0" i="1" u="none" strike="noStrike" baseline="0" dirty="0"/>
              <a:t>, j) </a:t>
            </a:r>
          </a:p>
          <a:p>
            <a:pPr lvl="1"/>
            <a:r>
              <a:rPr lang="en-US" sz="2400" b="0" u="none" strike="noStrike" baseline="0" dirty="0"/>
              <a:t>We want to make the estimated </a:t>
            </a:r>
            <a:r>
              <a:rPr lang="en-US" sz="2400" b="0" i="0" u="none" strike="noStrike" baseline="0" dirty="0"/>
              <a:t>proximity matrix P^ to be as close as possible to P</a:t>
            </a:r>
          </a:p>
          <a:p>
            <a:pPr lvl="1"/>
            <a:r>
              <a:rPr lang="en-US" sz="2400" b="0" u="none" strike="noStrike" baseline="0" dirty="0"/>
              <a:t>That is, we want to minimize the overall K-L divergence, that is, </a:t>
            </a:r>
          </a:p>
          <a:p>
            <a:pPr lvl="1"/>
            <a:endParaRPr lang="en-US" sz="2400" b="0" u="none" strike="noStrike" baseline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143C0-4BDB-A018-0981-C66D374C2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53" y="4935633"/>
            <a:ext cx="9714368" cy="1668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E7DB66-CD02-1F8A-1A67-921FAEA2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360" y="1525625"/>
            <a:ext cx="4472412" cy="7934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392AD2-C0C1-A01F-9346-B255ED122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206" y="4234093"/>
            <a:ext cx="6096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441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2E58-EC45-CDC4-1FD7-E0AA81290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02" y="0"/>
            <a:ext cx="11369963" cy="1177227"/>
          </a:xfrm>
        </p:spPr>
        <p:txBody>
          <a:bodyPr>
            <a:noAutofit/>
          </a:bodyPr>
          <a:lstStyle/>
          <a:p>
            <a:r>
              <a:rPr lang="en-US" altLang="en-US" sz="3600" dirty="0"/>
              <a:t>Example:  Comparison on Nonlinear Data Points: Linear vs. Nonlinear Dimensional Reduction Methods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F9165-D667-190F-A6B2-EAE7DF37F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502" y="1473201"/>
            <a:ext cx="6152648" cy="4719370"/>
          </a:xfrm>
        </p:spPr>
        <p:txBody>
          <a:bodyPr/>
          <a:lstStyle/>
          <a:p>
            <a:r>
              <a:rPr lang="en-US" sz="2400" b="0" i="0" u="none" strike="noStrike" baseline="0" dirty="0"/>
              <a:t>Visualization: An example of linear vs. nonlinear dimensionality reduction methods</a:t>
            </a:r>
          </a:p>
          <a:p>
            <a:pPr lvl="1"/>
            <a:r>
              <a:rPr lang="en-US" sz="2400" b="0" i="0" u="none" strike="noStrike" baseline="0" dirty="0"/>
              <a:t>Given a collection of input data in 2-D space (Fig. (a)): Red and blue data points are not linearly separable</a:t>
            </a:r>
          </a:p>
          <a:p>
            <a:pPr lvl="1"/>
            <a:r>
              <a:rPr lang="en-US" sz="2400" b="0" i="0" u="none" strike="noStrike" baseline="0" dirty="0"/>
              <a:t>PCA transformation can not make it linearly separable</a:t>
            </a:r>
            <a:endParaRPr lang="en-US" sz="2400" dirty="0"/>
          </a:p>
          <a:p>
            <a:pPr lvl="1"/>
            <a:r>
              <a:rPr lang="en-US" sz="2400" b="0" i="0" u="none" strike="noStrike" baseline="0" dirty="0"/>
              <a:t>KPCA can make </a:t>
            </a:r>
            <a:r>
              <a:rPr lang="en-US" sz="2400" dirty="0"/>
              <a:t>the points linearly separable</a:t>
            </a:r>
          </a:p>
          <a:p>
            <a:pPr lvl="1"/>
            <a:r>
              <a:rPr lang="en-US" sz="2400" b="0" i="0" u="none" strike="noStrike" baseline="0" dirty="0"/>
              <a:t>t-SNE (t-distributional NSE) can make them linearly separable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D1B10F-D452-35CC-4E96-98517F48F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150" y="1339912"/>
            <a:ext cx="5678410" cy="551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518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2E58-EC45-CDC4-1FD7-E0AA81290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83125"/>
          </a:xfrm>
        </p:spPr>
        <p:txBody>
          <a:bodyPr>
            <a:noAutofit/>
          </a:bodyPr>
          <a:lstStyle/>
          <a:p>
            <a:r>
              <a:rPr lang="en-US" altLang="en-US" sz="3600" dirty="0"/>
              <a:t>Heatmap of the Proximity Matrices:</a:t>
            </a:r>
            <a:br>
              <a:rPr lang="en-US" altLang="en-US" sz="3600" dirty="0"/>
            </a:br>
            <a:r>
              <a:rPr lang="en-US" altLang="en-US" sz="3600" dirty="0"/>
              <a:t>Linear vs. Nonlinear Dimensional Reduction Methods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F9165-D667-190F-A6B2-EAE7DF37F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546" y="4757485"/>
            <a:ext cx="11406908" cy="1570887"/>
          </a:xfrm>
        </p:spPr>
        <p:txBody>
          <a:bodyPr/>
          <a:lstStyle/>
          <a:p>
            <a:pPr lvl="1"/>
            <a:r>
              <a:rPr lang="en-US" sz="2200" b="0" i="0" u="none" strike="noStrike" baseline="0" dirty="0"/>
              <a:t>The two diagonal blocks indicate the proximity within the two clusters respectively</a:t>
            </a:r>
          </a:p>
          <a:p>
            <a:pPr lvl="1"/>
            <a:r>
              <a:rPr lang="en-US" sz="2200" b="0" i="0" u="none" strike="noStrike" baseline="0" dirty="0"/>
              <a:t>The two off-diagonal blocks indicate the proximity between the data from the two clusters</a:t>
            </a:r>
          </a:p>
          <a:p>
            <a:pPr lvl="1"/>
            <a:r>
              <a:rPr lang="en-US" sz="2200" b="0" i="0" u="none" strike="noStrike" baseline="0" dirty="0"/>
              <a:t>With nonlinear methods (KPCA and t-SNE), the proximity between data tuples from the same cluster is much higher than the proximity between data tuples from different clusters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6497E6-A721-F8B4-E5FB-9C045D273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452" y="1284960"/>
            <a:ext cx="8285093" cy="2989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AD491A-F8B2-EDE7-6D3D-7D4DF93B29C1}"/>
              </a:ext>
            </a:extLst>
          </p:cNvPr>
          <p:cNvSpPr txBox="1"/>
          <p:nvPr/>
        </p:nvSpPr>
        <p:spPr>
          <a:xfrm>
            <a:off x="2112475" y="4274565"/>
            <a:ext cx="7967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u="none" strike="noStrike" baseline="0" dirty="0"/>
              <a:t>The heatmaps of the proximity matrices in PCA (a), KPCA (b), and t-SNE(c) </a:t>
            </a:r>
          </a:p>
        </p:txBody>
      </p:sp>
    </p:spTree>
    <p:extLst>
      <p:ext uri="{BB962C8B-B14F-4D97-AF65-F5344CB8AC3E}">
        <p14:creationId xmlns:p14="http://schemas.microsoft.com/office/powerpoint/2010/main" val="11768827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404814"/>
            <a:ext cx="7010400" cy="528637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b="1" dirty="0"/>
              <a:t>Summary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8394" y="1196789"/>
            <a:ext cx="10995212" cy="559331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2200" dirty="0"/>
              <a:t>Data types and attribute types</a:t>
            </a:r>
          </a:p>
          <a:p>
            <a:pPr lvl="1">
              <a:spcAft>
                <a:spcPts val="600"/>
              </a:spcAft>
            </a:pPr>
            <a:r>
              <a:rPr lang="en-US" altLang="en-US" sz="2200" dirty="0"/>
              <a:t>Nominal, binary, ordinal, numerical, discrete vs. continuous attributes</a:t>
            </a:r>
          </a:p>
          <a:p>
            <a:pPr>
              <a:spcAft>
                <a:spcPts val="600"/>
              </a:spcAft>
            </a:pPr>
            <a:r>
              <a:rPr lang="en-US" altLang="en-US" sz="2200" dirty="0"/>
              <a:t>Statistics of data</a:t>
            </a:r>
          </a:p>
          <a:p>
            <a:pPr lvl="1">
              <a:spcAft>
                <a:spcPts val="600"/>
              </a:spcAft>
            </a:pPr>
            <a:r>
              <a:rPr lang="en-US" altLang="en-US" sz="2200" dirty="0"/>
              <a:t>Central tendency, dispersion, covariance and correlation, graphical displays</a:t>
            </a:r>
          </a:p>
          <a:p>
            <a:pPr>
              <a:spcAft>
                <a:spcPts val="600"/>
              </a:spcAft>
            </a:pPr>
            <a:r>
              <a:rPr lang="en-US" altLang="en-US" sz="2200" dirty="0"/>
              <a:t>Measure data similarity and correlation</a:t>
            </a:r>
          </a:p>
          <a:p>
            <a:pPr lvl="1">
              <a:spcAft>
                <a:spcPts val="600"/>
              </a:spcAft>
            </a:pPr>
            <a:r>
              <a:rPr lang="en-US" altLang="en-US" sz="2200" dirty="0"/>
              <a:t>Proximity measures for nominal, binary, numerical, ordinal and mixed types</a:t>
            </a:r>
          </a:p>
          <a:p>
            <a:pPr lvl="1">
              <a:spcAft>
                <a:spcPts val="600"/>
              </a:spcAft>
            </a:pPr>
            <a:r>
              <a:rPr lang="en-US" altLang="en-US" sz="2200" dirty="0"/>
              <a:t>Cosine similarity, KL divergence</a:t>
            </a:r>
          </a:p>
          <a:p>
            <a:pPr>
              <a:spcAft>
                <a:spcPts val="600"/>
              </a:spcAft>
            </a:pPr>
            <a:r>
              <a:rPr lang="en-US" altLang="en-US" sz="2200" dirty="0"/>
              <a:t>Data quality measures, data cleaning, and data integration</a:t>
            </a:r>
          </a:p>
          <a:p>
            <a:pPr>
              <a:spcAft>
                <a:spcPts val="600"/>
              </a:spcAft>
            </a:pPr>
            <a:r>
              <a:rPr lang="en-US" altLang="en-US" sz="2200" dirty="0"/>
              <a:t>Data transformation: normalization, discretization, data compression and sampling  </a:t>
            </a:r>
          </a:p>
          <a:p>
            <a:pPr>
              <a:spcAft>
                <a:spcPts val="600"/>
              </a:spcAft>
            </a:pPr>
            <a:r>
              <a:rPr lang="en-US" altLang="en-US" sz="2200" dirty="0"/>
              <a:t>Dimensionality reduction methodologies</a:t>
            </a:r>
          </a:p>
          <a:p>
            <a:pPr lvl="1">
              <a:spcAft>
                <a:spcPts val="600"/>
              </a:spcAft>
            </a:pPr>
            <a:r>
              <a:rPr lang="en-US" altLang="en-US" sz="2200" dirty="0"/>
              <a:t>Principal Component Analysis (PCA), attribute subset selection, and nonlinear dimensionality reduction</a:t>
            </a:r>
          </a:p>
          <a:p>
            <a:pPr>
              <a:spcAft>
                <a:spcPts val="600"/>
              </a:spcAft>
            </a:pPr>
            <a:endParaRPr lang="en-US" altLang="en-US" sz="2400" dirty="0"/>
          </a:p>
          <a:p>
            <a:pPr>
              <a:spcAft>
                <a:spcPts val="600"/>
              </a:spcAft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17438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Discrete vs. Continuous Attributes 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5753" y="1171575"/>
            <a:ext cx="11094747" cy="552450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b="1" dirty="0"/>
              <a:t>Discrete</a:t>
            </a:r>
            <a:r>
              <a:rPr lang="en-US" altLang="en-US" sz="2400" dirty="0"/>
              <a:t> </a:t>
            </a:r>
            <a:r>
              <a:rPr lang="en-US" altLang="en-US" sz="2400" b="1" dirty="0"/>
              <a:t>Attribute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Has only a finite or countably infinite set of values</a:t>
            </a:r>
          </a:p>
          <a:p>
            <a:pPr lvl="2" eaLnBrk="1" hangingPunct="1">
              <a:spcAft>
                <a:spcPts val="600"/>
              </a:spcAft>
            </a:pPr>
            <a:r>
              <a:rPr lang="en-US" altLang="en-US" sz="2400" dirty="0"/>
              <a:t>E.g., zip codes, profession, or the set of words in a collection of documents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Sometimes, represented as integer variables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Note: Binary attributes are a special case of discrete attributes 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b="1" dirty="0"/>
              <a:t>Continuous</a:t>
            </a:r>
            <a:r>
              <a:rPr lang="en-US" altLang="en-US" sz="2400" dirty="0"/>
              <a:t> </a:t>
            </a:r>
            <a:r>
              <a:rPr lang="en-US" altLang="en-US" sz="2400" b="1" dirty="0"/>
              <a:t>Attribute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Has real numbers as attribute values</a:t>
            </a:r>
          </a:p>
          <a:p>
            <a:pPr lvl="2" eaLnBrk="1" hangingPunct="1">
              <a:spcAft>
                <a:spcPts val="600"/>
              </a:spcAft>
            </a:pPr>
            <a:r>
              <a:rPr lang="en-US" altLang="en-US" sz="2400" dirty="0"/>
              <a:t>E.g., temperature, height, or weight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Practically, real values can only be measured and represented using a finite number of digits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Continuous attributes are typically represented as floating-point variables</a:t>
            </a:r>
          </a:p>
        </p:txBody>
      </p:sp>
    </p:spTree>
    <p:extLst>
      <p:ext uri="{BB962C8B-B14F-4D97-AF65-F5344CB8AC3E}">
        <p14:creationId xmlns:p14="http://schemas.microsoft.com/office/powerpoint/2010/main" val="201255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28600"/>
            <a:ext cx="11106150" cy="838200"/>
          </a:xfrm>
        </p:spPr>
        <p:txBody>
          <a:bodyPr>
            <a:normAutofit/>
          </a:bodyPr>
          <a:lstStyle/>
          <a:p>
            <a:r>
              <a:rPr lang="en-US" altLang="en-US" sz="4400" dirty="0"/>
              <a:t>Statics of Data</a:t>
            </a:r>
            <a:endParaRPr lang="en-US" alt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en-US" sz="3200" dirty="0"/>
              <a:t>Measuring the Central Tendency 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Measuring the Dispersion of Data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Covariance and Correlation Analysis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Graphic Displays of Basic Statics of Data</a:t>
            </a:r>
          </a:p>
        </p:txBody>
      </p:sp>
    </p:spTree>
    <p:extLst>
      <p:ext uri="{BB962C8B-B14F-4D97-AF65-F5344CB8AC3E}">
        <p14:creationId xmlns:p14="http://schemas.microsoft.com/office/powerpoint/2010/main" val="71484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0480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dirty="0"/>
              <a:t>Basic Statistical Descriptions of Data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64557"/>
            <a:ext cx="10928684" cy="848729"/>
          </a:xfrm>
        </p:spPr>
        <p:txBody>
          <a:bodyPr/>
          <a:lstStyle/>
          <a:p>
            <a:pPr eaLnBrk="1" hangingPunct="1">
              <a:buSzPct val="80000"/>
            </a:pPr>
            <a:r>
              <a:rPr lang="en-US" altLang="en-US" sz="2400" u="sng" dirty="0"/>
              <a:t>Motivation</a:t>
            </a:r>
          </a:p>
          <a:p>
            <a:pPr lvl="1" eaLnBrk="1" hangingPunct="1">
              <a:buSzPct val="80000"/>
            </a:pPr>
            <a:r>
              <a:rPr lang="en-US" altLang="en-US" sz="2400" dirty="0"/>
              <a:t>To better understand the data: central tendency, variation and spread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2111043"/>
            <a:ext cx="7620000" cy="408522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u="sng" dirty="0"/>
              <a:t>Data dispersion characteristics</a:t>
            </a:r>
            <a:r>
              <a:rPr lang="en-US" altLang="en-US" sz="2400" dirty="0"/>
              <a:t> </a:t>
            </a:r>
          </a:p>
          <a:p>
            <a:pPr lvl="1"/>
            <a:r>
              <a:rPr lang="en-US" altLang="en-US" sz="2400" dirty="0"/>
              <a:t>Median, max, min, quantiles, outliers, variance, ...</a:t>
            </a:r>
          </a:p>
          <a:p>
            <a:r>
              <a:rPr lang="en-US" altLang="en-US" sz="2400" u="sng" dirty="0"/>
              <a:t>Numerical dimensions</a:t>
            </a:r>
            <a:r>
              <a:rPr lang="en-US" altLang="en-US" sz="2400" dirty="0"/>
              <a:t> correspond to sorted intervals</a:t>
            </a:r>
          </a:p>
          <a:p>
            <a:pPr lvl="1"/>
            <a:r>
              <a:rPr lang="en-US" altLang="en-US" sz="2400" dirty="0"/>
              <a:t>Data dispersion: </a:t>
            </a:r>
          </a:p>
          <a:p>
            <a:pPr lvl="2"/>
            <a:r>
              <a:rPr lang="en-US" altLang="en-US" sz="2400" dirty="0"/>
              <a:t>Analyzed with multiple granularities of precision</a:t>
            </a:r>
          </a:p>
          <a:p>
            <a:pPr lvl="1"/>
            <a:r>
              <a:rPr lang="en-US" altLang="en-US" sz="2400" dirty="0"/>
              <a:t>Boxplot or quantile analysis on sorted intervals</a:t>
            </a:r>
          </a:p>
          <a:p>
            <a:r>
              <a:rPr lang="en-US" altLang="en-US" sz="2400" u="sng" dirty="0"/>
              <a:t>Dispersion analysis on computed measures</a:t>
            </a:r>
            <a:endParaRPr lang="en-US" altLang="en-US" sz="2400" dirty="0"/>
          </a:p>
          <a:p>
            <a:pPr lvl="1"/>
            <a:r>
              <a:rPr lang="en-US" altLang="en-US" sz="2400" dirty="0"/>
              <a:t>Folding measures into numerical dimensions</a:t>
            </a:r>
          </a:p>
          <a:p>
            <a:pPr lvl="1"/>
            <a:r>
              <a:rPr lang="en-US" altLang="en-US" sz="2400" dirty="0"/>
              <a:t>Boxplot or quantile analysis on the transformed cube</a:t>
            </a:r>
            <a:endParaRPr lang="en-US" altLang="en-US" sz="2000" dirty="0"/>
          </a:p>
        </p:txBody>
      </p:sp>
      <p:pic>
        <p:nvPicPr>
          <p:cNvPr id="38916" name="Picture 4" descr="https://upload.wikimedia.org/wikipedia/commons/thumb/7/74/Normal_Distribution_PDF.svg/2000px-Normal_Distribution_PDF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084" y="2478504"/>
            <a:ext cx="4423322" cy="282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05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fa-IR" b="1" dirty="0"/>
              <a:t>Measures</a:t>
            </a:r>
            <a:r>
              <a:rPr lang="en-US" altLang="fa-IR" dirty="0"/>
              <a:t>: Three Categories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fa-IR" sz="2400" u="sng" dirty="0"/>
              <a:t>Distributive</a:t>
            </a:r>
            <a:r>
              <a:rPr lang="en-US" altLang="fa-IR" sz="2400" dirty="0"/>
              <a:t>: if the result derived by applying the function to </a:t>
            </a:r>
            <a:r>
              <a:rPr lang="en-US" altLang="fa-IR" sz="2400" i="1" dirty="0"/>
              <a:t>n </a:t>
            </a:r>
            <a:r>
              <a:rPr lang="en-US" altLang="fa-IR" sz="2400" dirty="0"/>
              <a:t>aggregate values is the same as that derived by applying the function on all the data without partitioning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fa-IR" sz="2400" dirty="0"/>
              <a:t>E.g., count(), sum(), min(), max()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fa-IR" sz="2400" u="sng" dirty="0"/>
              <a:t>Algebraic</a:t>
            </a:r>
            <a:r>
              <a:rPr lang="en-US" altLang="fa-IR" sz="2400" dirty="0">
                <a:solidFill>
                  <a:srgbClr val="121328"/>
                </a:solidFill>
              </a:rPr>
              <a:t>:</a:t>
            </a:r>
            <a:r>
              <a:rPr lang="en-US" altLang="fa-IR" sz="2400" dirty="0">
                <a:solidFill>
                  <a:schemeClr val="hlink"/>
                </a:solidFill>
              </a:rPr>
              <a:t> </a:t>
            </a:r>
            <a:r>
              <a:rPr lang="en-US" altLang="fa-IR" sz="2400" dirty="0"/>
              <a:t>if it can be computed by an algebraic function with </a:t>
            </a:r>
            <a:r>
              <a:rPr lang="en-US" altLang="fa-IR" sz="2400" i="1" dirty="0"/>
              <a:t>M</a:t>
            </a:r>
            <a:r>
              <a:rPr lang="en-US" altLang="fa-IR" sz="2400" dirty="0"/>
              <a:t> arguments (where</a:t>
            </a:r>
            <a:r>
              <a:rPr lang="en-US" altLang="fa-IR" sz="2400" i="1" dirty="0"/>
              <a:t> M</a:t>
            </a:r>
            <a:r>
              <a:rPr lang="en-US" altLang="fa-IR" sz="2400" dirty="0"/>
              <a:t> is a bounded integer), each of which is obtained by applying a distributive aggregate function</a:t>
            </a:r>
            <a:endParaRPr lang="en-US" altLang="fa-IR" sz="2400" dirty="0">
              <a:solidFill>
                <a:srgbClr val="121328"/>
              </a:solidFill>
            </a:endParaRPr>
          </a:p>
          <a:p>
            <a:pPr lvl="2" eaLnBrk="1" hangingPunct="1">
              <a:lnSpc>
                <a:spcPct val="110000"/>
              </a:lnSpc>
            </a:pPr>
            <a:r>
              <a:rPr lang="en-US" altLang="fa-IR" sz="2400" dirty="0">
                <a:solidFill>
                  <a:srgbClr val="121328"/>
                </a:solidFill>
              </a:rPr>
              <a:t>E.g.,</a:t>
            </a:r>
            <a:r>
              <a:rPr lang="en-US" altLang="fa-IR" sz="2400" dirty="0">
                <a:solidFill>
                  <a:schemeClr val="hlink"/>
                </a:solidFill>
              </a:rPr>
              <a:t>  </a:t>
            </a:r>
            <a:r>
              <a:rPr lang="en-US" altLang="fa-IR" sz="2400" dirty="0" err="1">
                <a:solidFill>
                  <a:srgbClr val="121328"/>
                </a:solidFill>
              </a:rPr>
              <a:t>avg</a:t>
            </a:r>
            <a:r>
              <a:rPr lang="en-US" altLang="fa-IR" sz="2400" dirty="0">
                <a:solidFill>
                  <a:srgbClr val="121328"/>
                </a:solidFill>
              </a:rPr>
              <a:t>(), </a:t>
            </a:r>
            <a:r>
              <a:rPr lang="en-US" altLang="fa-IR" sz="2400" dirty="0" err="1">
                <a:solidFill>
                  <a:srgbClr val="121328"/>
                </a:solidFill>
              </a:rPr>
              <a:t>standard_deviation</a:t>
            </a:r>
            <a:r>
              <a:rPr lang="en-US" altLang="fa-IR" sz="2400" dirty="0">
                <a:solidFill>
                  <a:srgbClr val="121328"/>
                </a:solidFill>
              </a:rPr>
              <a:t>()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fa-IR" sz="2400" u="sng" dirty="0"/>
              <a:t>Holistic: </a:t>
            </a:r>
            <a:r>
              <a:rPr lang="en-US" altLang="fa-IR" sz="2400" dirty="0"/>
              <a:t>if there is no constant bound on the storage size needed to describe a </a:t>
            </a:r>
            <a:r>
              <a:rPr lang="en-US" altLang="fa-IR" sz="2400" dirty="0" err="1"/>
              <a:t>subaggregate</a:t>
            </a:r>
            <a:r>
              <a:rPr lang="en-US" altLang="fa-IR" sz="2400" dirty="0"/>
              <a:t>.</a:t>
            </a:r>
            <a:r>
              <a:rPr lang="en-US" altLang="fa-IR" sz="2400" dirty="0">
                <a:solidFill>
                  <a:schemeClr val="hlink"/>
                </a:solidFill>
              </a:rPr>
              <a:t>  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fa-IR" sz="2400" dirty="0"/>
              <a:t>E.g., median(), mode(), rank()</a:t>
            </a:r>
          </a:p>
        </p:txBody>
      </p:sp>
      <p:sp>
        <p:nvSpPr>
          <p:cNvPr id="22530" name="Slide Number Placeholder 5"/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fa-IR" sz="1200" dirty="0"/>
          </a:p>
        </p:txBody>
      </p:sp>
    </p:spTree>
    <p:extLst>
      <p:ext uri="{BB962C8B-B14F-4D97-AF65-F5344CB8AC3E}">
        <p14:creationId xmlns:p14="http://schemas.microsoft.com/office/powerpoint/2010/main" val="485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Measuring the Central Tendency:  (1) Mean</a:t>
            </a:r>
            <a:endParaRPr lang="en-US" altLang="en-US" sz="4000" dirty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1975" y="1143000"/>
            <a:ext cx="10531141" cy="5029200"/>
          </a:xfrm>
        </p:spPr>
        <p:txBody>
          <a:bodyPr/>
          <a:lstStyle/>
          <a:p>
            <a:pPr eaLnBrk="1" hangingPunct="1">
              <a:spcBef>
                <a:spcPts val="400"/>
              </a:spcBef>
              <a:buSzPct val="80000"/>
            </a:pPr>
            <a:r>
              <a:rPr lang="en-US" altLang="en-US" u="sng" dirty="0">
                <a:latin typeface="Calibri" panose="020F0502020204030204" pitchFamily="34" charset="0"/>
              </a:rPr>
              <a:t>Mean (algebraic measure) (sample vs. population):</a:t>
            </a:r>
          </a:p>
          <a:p>
            <a:pPr lvl="1" eaLnBrk="1" hangingPunct="1">
              <a:spcBef>
                <a:spcPts val="400"/>
              </a:spcBef>
              <a:buSzPct val="80000"/>
              <a:buFont typeface="Wingdings" panose="05000000000000000000" pitchFamily="2" charset="2"/>
              <a:buNone/>
            </a:pPr>
            <a:r>
              <a:rPr lang="en-US" altLang="en-US" dirty="0">
                <a:latin typeface="Calibri" panose="020F0502020204030204" pitchFamily="34" charset="0"/>
              </a:rPr>
              <a:t>Note: </a:t>
            </a:r>
            <a:r>
              <a:rPr lang="en-US" altLang="en-US" i="1" dirty="0">
                <a:latin typeface="Calibri" panose="020F0502020204030204" pitchFamily="34" charset="0"/>
              </a:rPr>
              <a:t>n</a:t>
            </a:r>
            <a:r>
              <a:rPr lang="en-US" altLang="en-US" dirty="0">
                <a:latin typeface="Calibri" panose="020F0502020204030204" pitchFamily="34" charset="0"/>
              </a:rPr>
              <a:t> is sample size and </a:t>
            </a:r>
            <a:r>
              <a:rPr lang="en-US" altLang="en-US" i="1" dirty="0">
                <a:latin typeface="Calibri" panose="020F0502020204030204" pitchFamily="34" charset="0"/>
              </a:rPr>
              <a:t>N</a:t>
            </a:r>
            <a:r>
              <a:rPr lang="en-US" altLang="en-US" dirty="0">
                <a:latin typeface="Calibri" panose="020F0502020204030204" pitchFamily="34" charset="0"/>
              </a:rPr>
              <a:t> is population size. </a:t>
            </a:r>
          </a:p>
          <a:p>
            <a:pPr marL="200021" lvl="1" indent="0" eaLnBrk="1" hangingPunct="1">
              <a:spcBef>
                <a:spcPts val="400"/>
              </a:spcBef>
              <a:buSzPct val="80000"/>
              <a:buNone/>
            </a:pPr>
            <a:endParaRPr lang="en-US" altLang="en-US" dirty="0">
              <a:latin typeface="Calibri" panose="020F0502020204030204" pitchFamily="34" charset="0"/>
            </a:endParaRPr>
          </a:p>
          <a:p>
            <a:pPr marL="200021" lvl="1" indent="0" eaLnBrk="1" hangingPunct="1">
              <a:spcBef>
                <a:spcPts val="400"/>
              </a:spcBef>
              <a:buSzPct val="80000"/>
              <a:buNone/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Weighted arithmetic mean:</a:t>
            </a: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Trimmed mean: </a:t>
            </a:r>
          </a:p>
          <a:p>
            <a:pPr lvl="1"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Chopping extreme values (e.g., Olympics gymnastics score computation)</a:t>
            </a:r>
          </a:p>
        </p:txBody>
      </p:sp>
      <p:graphicFrame>
        <p:nvGraphicFramePr>
          <p:cNvPr id="18437" name="Object 4"/>
          <p:cNvGraphicFramePr>
            <a:graphicFrameLocks noChangeAspect="1"/>
          </p:cNvGraphicFramePr>
          <p:nvPr/>
        </p:nvGraphicFramePr>
        <p:xfrm>
          <a:off x="2794566" y="2210251"/>
          <a:ext cx="2231802" cy="1077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Microsoft Equation 3.0" r:id="rId4" imgW="710891" imgH="431613" progId="Equation.3">
                  <p:embed/>
                </p:oleObj>
              </mc:Choice>
              <mc:Fallback>
                <p:oleObj name="Microsoft Equation 3.0" r:id="rId4" imgW="710891" imgH="431613" progId="Equation.3">
                  <p:embed/>
                  <p:pic>
                    <p:nvPicPr>
                      <p:cNvPr id="1843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566" y="2210251"/>
                        <a:ext cx="2231802" cy="10774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8" name="Object 5"/>
          <p:cNvGraphicFramePr>
            <a:graphicFrameLocks noChangeAspect="1"/>
          </p:cNvGraphicFramePr>
          <p:nvPr/>
        </p:nvGraphicFramePr>
        <p:xfrm>
          <a:off x="4788568" y="3406938"/>
          <a:ext cx="2292913" cy="2074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Equation" r:id="rId6" imgW="749300" imgH="838200" progId="Equation.3">
                  <p:embed/>
                </p:oleObj>
              </mc:Choice>
              <mc:Fallback>
                <p:oleObj name="Equation" r:id="rId6" imgW="749300" imgH="838200" progId="Equation.3">
                  <p:embed/>
                  <p:pic>
                    <p:nvPicPr>
                      <p:cNvPr id="1843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568" y="3406938"/>
                        <a:ext cx="2292913" cy="20745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1" name="Object 8"/>
          <p:cNvGraphicFramePr>
            <a:graphicFrameLocks noGrp="1" noChangeAspect="1"/>
          </p:cNvGraphicFramePr>
          <p:nvPr>
            <p:ph sz="half" idx="2"/>
          </p:nvPr>
        </p:nvGraphicFramePr>
        <p:xfrm>
          <a:off x="6112539" y="2210251"/>
          <a:ext cx="1654679" cy="119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Equation" r:id="rId8" imgW="596900" imgH="431800" progId="Equation.3">
                  <p:embed/>
                </p:oleObj>
              </mc:Choice>
              <mc:Fallback>
                <p:oleObj name="Equation" r:id="rId8" imgW="596900" imgH="431800" progId="Equation.3">
                  <p:embed/>
                  <p:pic>
                    <p:nvPicPr>
                      <p:cNvPr id="1844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2539" y="2210251"/>
                        <a:ext cx="1654679" cy="1196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own Arrow 1"/>
          <p:cNvSpPr/>
          <p:nvPr/>
        </p:nvSpPr>
        <p:spPr>
          <a:xfrm rot="17220723">
            <a:off x="2746279" y="1801512"/>
            <a:ext cx="349754" cy="827719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6483461">
            <a:off x="3991877" y="3979935"/>
            <a:ext cx="349754" cy="827719"/>
          </a:xfrm>
          <a:prstGeom prst="downArrow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6914701">
            <a:off x="5502384" y="1769736"/>
            <a:ext cx="349754" cy="827719"/>
          </a:xfrm>
          <a:prstGeom prst="downArrow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3545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Measuring the Central Tendency: (2) Median</a:t>
            </a:r>
            <a:endParaRPr lang="en-US" altLang="en-US" sz="4000" dirty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53911" y="1212431"/>
            <a:ext cx="11333289" cy="1880813"/>
          </a:xfrm>
        </p:spPr>
        <p:txBody>
          <a:bodyPr/>
          <a:lstStyle/>
          <a:p>
            <a:pPr eaLnBrk="1" hangingPunct="1">
              <a:spcBef>
                <a:spcPts val="400"/>
              </a:spcBef>
              <a:buSzPct val="80000"/>
            </a:pPr>
            <a:r>
              <a:rPr lang="en-US" altLang="en-US" u="sng" dirty="0">
                <a:latin typeface="Calibri" panose="020F0502020204030204" pitchFamily="34" charset="0"/>
              </a:rPr>
              <a:t>Median</a:t>
            </a:r>
            <a:r>
              <a:rPr lang="en-US" altLang="en-US" dirty="0">
                <a:latin typeface="Calibri" panose="020F0502020204030204" pitchFamily="34" charset="0"/>
              </a:rPr>
              <a:t>: </a:t>
            </a:r>
          </a:p>
          <a:p>
            <a:pPr lvl="1"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Middle value if odd number of values, or average of the middle two values otherwise</a:t>
            </a:r>
          </a:p>
          <a:p>
            <a:pPr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Estimated by interpolation (for </a:t>
            </a:r>
            <a:r>
              <a:rPr lang="en-US" altLang="en-US" i="1" dirty="0">
                <a:solidFill>
                  <a:srgbClr val="FF0000"/>
                </a:solidFill>
                <a:latin typeface="Calibri" panose="020F0502020204030204" pitchFamily="34" charset="0"/>
              </a:rPr>
              <a:t>grouped data</a:t>
            </a:r>
            <a:r>
              <a:rPr lang="en-US" altLang="en-US" dirty="0">
                <a:latin typeface="Calibri" panose="020F0502020204030204" pitchFamily="34" charset="0"/>
              </a:rPr>
              <a:t>):</a:t>
            </a:r>
          </a:p>
          <a:p>
            <a:pPr eaLnBrk="1" hangingPunct="1">
              <a:spcBef>
                <a:spcPts val="400"/>
              </a:spcBef>
              <a:buSzPct val="80000"/>
            </a:pPr>
            <a:endParaRPr lang="en-US" altLang="en-US" u="sng" dirty="0">
              <a:latin typeface="Calibri" panose="020F0502020204030204" pitchFamily="34" charset="0"/>
            </a:endParaRPr>
          </a:p>
          <a:p>
            <a:pPr eaLnBrk="1" hangingPunct="1">
              <a:spcBef>
                <a:spcPts val="400"/>
              </a:spcBef>
              <a:buSzPct val="80000"/>
            </a:pPr>
            <a:endParaRPr lang="en-US" altLang="en-US" dirty="0"/>
          </a:p>
        </p:txBody>
      </p:sp>
      <p:graphicFrame>
        <p:nvGraphicFramePr>
          <p:cNvPr id="18439" name="Object 6"/>
          <p:cNvGraphicFramePr>
            <a:graphicFrameLocks noChangeAspect="1"/>
          </p:cNvGraphicFramePr>
          <p:nvPr/>
        </p:nvGraphicFramePr>
        <p:xfrm>
          <a:off x="1979766" y="5440174"/>
          <a:ext cx="5917905" cy="1164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Equation" r:id="rId4" imgW="2387600" imgH="469900" progId="Equation.3">
                  <p:embed/>
                </p:oleObj>
              </mc:Choice>
              <mc:Fallback>
                <p:oleObj name="Equation" r:id="rId4" imgW="2387600" imgH="469900" progId="Equation.3">
                  <p:embed/>
                  <p:pic>
                    <p:nvPicPr>
                      <p:cNvPr id="1843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66" y="5440174"/>
                        <a:ext cx="5917905" cy="11641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42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501" y="2490933"/>
            <a:ext cx="2541054" cy="2272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3387" y="4957482"/>
            <a:ext cx="1837765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Approximate median</a:t>
            </a:r>
          </a:p>
        </p:txBody>
      </p:sp>
      <p:sp>
        <p:nvSpPr>
          <p:cNvPr id="3" name="Curved Right Arrow 2"/>
          <p:cNvSpPr/>
          <p:nvPr/>
        </p:nvSpPr>
        <p:spPr>
          <a:xfrm rot="19277405">
            <a:off x="1366863" y="5742471"/>
            <a:ext cx="430813" cy="733667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4759" y="6478100"/>
            <a:ext cx="183776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Low interval limit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96717" y="5405682"/>
            <a:ext cx="234450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Interval width (L</a:t>
            </a:r>
            <a:r>
              <a:rPr lang="en-US" sz="1800" baseline="-25000" dirty="0"/>
              <a:t>2</a:t>
            </a:r>
            <a:r>
              <a:rPr lang="en-US" sz="1800" dirty="0"/>
              <a:t> – L</a:t>
            </a:r>
            <a:r>
              <a:rPr lang="en-US" sz="1800" baseline="-25000" dirty="0"/>
              <a:t>1</a:t>
            </a:r>
            <a:r>
              <a:rPr lang="en-US" sz="1800" dirty="0"/>
              <a:t>)</a:t>
            </a:r>
          </a:p>
        </p:txBody>
      </p:sp>
      <p:sp>
        <p:nvSpPr>
          <p:cNvPr id="5" name="Right Arrow 4"/>
          <p:cNvSpPr/>
          <p:nvPr/>
        </p:nvSpPr>
        <p:spPr>
          <a:xfrm rot="7632380">
            <a:off x="7962272" y="5744057"/>
            <a:ext cx="233082" cy="27790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55939" y="4857107"/>
            <a:ext cx="337852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Sum before the median interval</a:t>
            </a:r>
          </a:p>
        </p:txBody>
      </p:sp>
      <p:sp>
        <p:nvSpPr>
          <p:cNvPr id="14" name="Right Arrow 13"/>
          <p:cNvSpPr/>
          <p:nvPr/>
        </p:nvSpPr>
        <p:spPr>
          <a:xfrm rot="5400000">
            <a:off x="5928659" y="5236532"/>
            <a:ext cx="233082" cy="27790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6200000">
            <a:off x="3577100" y="6258809"/>
            <a:ext cx="233082" cy="27790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2423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Measuring the Central Tendency: (3) Mode</a:t>
            </a:r>
            <a:endParaRPr lang="en-US" altLang="en-US" sz="4000" dirty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1974" y="1142999"/>
            <a:ext cx="7058025" cy="4361329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Mode: Value that occurs most frequently in the data</a:t>
            </a: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Unimodal</a:t>
            </a:r>
          </a:p>
          <a:p>
            <a:pPr lvl="1"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Empirical formula:</a:t>
            </a: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Multi-modal</a:t>
            </a:r>
          </a:p>
          <a:p>
            <a:pPr lvl="1"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Bimodal</a:t>
            </a:r>
          </a:p>
          <a:p>
            <a:pPr lvl="1"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 lvl="1">
              <a:spcBef>
                <a:spcPts val="400"/>
              </a:spcBef>
            </a:pPr>
            <a:r>
              <a:rPr lang="en-US" altLang="en-US" dirty="0" err="1">
                <a:latin typeface="Calibri" panose="020F0502020204030204" pitchFamily="34" charset="0"/>
              </a:rPr>
              <a:t>Trimodal</a:t>
            </a:r>
            <a:endParaRPr lang="en-US" altLang="en-US" dirty="0">
              <a:latin typeface="Calibri" panose="020F0502020204030204" pitchFamily="34" charset="0"/>
            </a:endParaRPr>
          </a:p>
        </p:txBody>
      </p:sp>
      <p:graphicFrame>
        <p:nvGraphicFramePr>
          <p:cNvPr id="18440" name="Object 7"/>
          <p:cNvGraphicFramePr>
            <a:graphicFrameLocks noChangeAspect="1"/>
          </p:cNvGraphicFramePr>
          <p:nvPr/>
        </p:nvGraphicFramePr>
        <p:xfrm>
          <a:off x="1875423" y="2869740"/>
          <a:ext cx="4449763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Equation" r:id="rId4" imgW="2197100" imgH="203200" progId="Equation.3">
                  <p:embed/>
                </p:oleObj>
              </mc:Choice>
              <mc:Fallback>
                <p:oleObj name="Equation" r:id="rId4" imgW="2197100" imgH="203200" progId="Equation.3">
                  <p:embed/>
                  <p:pic>
                    <p:nvPicPr>
                      <p:cNvPr id="1844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5423" y="2869740"/>
                        <a:ext cx="4449763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2" name="Picture 4" descr="https://ned.ipac.caltech.edu/level5/March02/Silverman/Figures/figure2_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182" y="4191098"/>
            <a:ext cx="3523997" cy="18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6" name="Picture 8" descr="http://www.netenrich.com/wp-content/uploads/bimodal-it-pressure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244" y="4259172"/>
            <a:ext cx="2693144" cy="151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1" name="Picture 13" descr="http://www.ndt.net/article/v11n04/benoit/fig4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573" y="4028969"/>
            <a:ext cx="3124579" cy="218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3" name="Picture 15" descr="http://www.statisticshowto.com/wp-content/uploads/2013/09/right-skewed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095" y="2080019"/>
            <a:ext cx="4468955" cy="182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04924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" descr="rightskewed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62700" y="2932115"/>
            <a:ext cx="4800600" cy="4048125"/>
          </a:xfrm>
          <a:noFill/>
        </p:spPr>
      </p:pic>
      <p:pic>
        <p:nvPicPr>
          <p:cNvPr id="19465" name="Picture 10" descr="ha02skew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01604"/>
            <a:ext cx="38100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Date Placeholder 5"/>
          <p:cNvSpPr>
            <a:spLocks noGrp="1"/>
          </p:cNvSpPr>
          <p:nvPr>
            <p:ph type="dt" sz="quarter" idx="4294967295"/>
          </p:nvPr>
        </p:nvSpPr>
        <p:spPr bwMode="auto">
          <a:xfrm>
            <a:off x="1676400" y="64770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 dirty="0"/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73914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/>
              <a:t> </a:t>
            </a:r>
            <a:r>
              <a:rPr lang="en-US" altLang="en-US" dirty="0"/>
              <a:t>Symmetric vs. Skewed Data</a:t>
            </a:r>
            <a:endParaRPr lang="en-US" altLang="en-US" sz="3200" dirty="0"/>
          </a:p>
        </p:txBody>
      </p:sp>
      <p:sp>
        <p:nvSpPr>
          <p:cNvPr id="1946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23900" y="1295401"/>
            <a:ext cx="6438900" cy="1255713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Median, mean and mode of symmetric, positively and negatively skewed data</a:t>
            </a:r>
          </a:p>
        </p:txBody>
      </p:sp>
      <p:pic>
        <p:nvPicPr>
          <p:cNvPr id="19464" name="Picture 8" descr="leftskewed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950" y="3170240"/>
            <a:ext cx="4876800" cy="3771900"/>
          </a:xfrm>
          <a:noFill/>
        </p:spPr>
      </p:pic>
      <p:sp>
        <p:nvSpPr>
          <p:cNvPr id="19466" name="Rectangle 11"/>
          <p:cNvSpPr>
            <a:spLocks noChangeArrowheads="1"/>
          </p:cNvSpPr>
          <p:nvPr/>
        </p:nvSpPr>
        <p:spPr bwMode="auto">
          <a:xfrm>
            <a:off x="2628900" y="4675195"/>
            <a:ext cx="25336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positively skewed</a:t>
            </a:r>
          </a:p>
        </p:txBody>
      </p:sp>
      <p:sp>
        <p:nvSpPr>
          <p:cNvPr id="19467" name="Rectangle 12"/>
          <p:cNvSpPr>
            <a:spLocks noChangeArrowheads="1"/>
          </p:cNvSpPr>
          <p:nvPr/>
        </p:nvSpPr>
        <p:spPr bwMode="auto">
          <a:xfrm>
            <a:off x="6977062" y="4672018"/>
            <a:ext cx="26574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negatively skewed</a:t>
            </a:r>
          </a:p>
        </p:txBody>
      </p:sp>
      <p:sp>
        <p:nvSpPr>
          <p:cNvPr id="19468" name="Rectangle 13"/>
          <p:cNvSpPr>
            <a:spLocks noChangeArrowheads="1"/>
          </p:cNvSpPr>
          <p:nvPr/>
        </p:nvSpPr>
        <p:spPr bwMode="auto">
          <a:xfrm>
            <a:off x="7772400" y="995368"/>
            <a:ext cx="1981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symmetric</a:t>
            </a:r>
          </a:p>
        </p:txBody>
      </p:sp>
    </p:spTree>
    <p:extLst>
      <p:ext uri="{BB962C8B-B14F-4D97-AF65-F5344CB8AC3E}">
        <p14:creationId xmlns:p14="http://schemas.microsoft.com/office/powerpoint/2010/main" val="314667476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380999"/>
            <a:ext cx="11077575" cy="71437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Properties of Normal Distribution Curve</a:t>
            </a:r>
          </a:p>
        </p:txBody>
      </p:sp>
      <p:pic>
        <p:nvPicPr>
          <p:cNvPr id="7" name="Picture 2" descr="https://upload.wikimedia.org/wikipedia/commons/a/a9/Empirical_Ru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977" y="1611444"/>
            <a:ext cx="6600382" cy="478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70321" y="1226723"/>
            <a:ext cx="6427693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</a:rPr>
              <a:t>← — ————</a:t>
            </a:r>
            <a:r>
              <a:rPr lang="en-US" dirty="0"/>
              <a:t>Represent data dispersion, spread </a:t>
            </a:r>
            <a:r>
              <a:rPr lang="en-US" dirty="0">
                <a:latin typeface="Calibri" panose="020F0502020204030204" pitchFamily="34" charset="0"/>
              </a:rPr>
              <a:t>— ————→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20871" y="6400799"/>
            <a:ext cx="3116414" cy="3847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Represent central tendency</a:t>
            </a:r>
          </a:p>
        </p:txBody>
      </p:sp>
      <p:sp>
        <p:nvSpPr>
          <p:cNvPr id="3" name="Curved Up Arrow 2"/>
          <p:cNvSpPr/>
          <p:nvPr/>
        </p:nvSpPr>
        <p:spPr>
          <a:xfrm rot="11778644" flipV="1">
            <a:off x="4969544" y="6506625"/>
            <a:ext cx="797220" cy="304196"/>
          </a:xfrm>
          <a:prstGeom prst="curved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52013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1452282" y="304800"/>
            <a:ext cx="9269506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Types of Data Sets: (1) Record Data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664" y="1168214"/>
            <a:ext cx="10954871" cy="5365377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Relational records</a:t>
            </a:r>
          </a:p>
          <a:p>
            <a:pPr marL="800100" lvl="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Relational tables, highly structured</a:t>
            </a: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Data matrix, e.g., numerical matrix, crosstabs</a:t>
            </a: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Transaction data</a:t>
            </a: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Document data: Term-frequency vector (matrix) of text documents</a:t>
            </a:r>
          </a:p>
          <a:p>
            <a:pPr marL="523881" indent="-342900">
              <a:spcBef>
                <a:spcPts val="0"/>
              </a:spcBef>
            </a:pPr>
            <a:endParaRPr lang="en-US" altLang="en-US" sz="2400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5354451" y="4081502"/>
          <a:ext cx="4117788" cy="1826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Visio" r:id="rId4" imgW="5925718" imgH="2693902" progId="Visio.Drawing.6">
                  <p:embed/>
                </p:oleObj>
              </mc:Choice>
              <mc:Fallback>
                <p:oleObj name="Visio" r:id="rId4" imgW="5925718" imgH="2693902" progId="Visio.Drawing.6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4451" y="4081502"/>
                        <a:ext cx="4117788" cy="18266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1524000" y="4502116"/>
          <a:ext cx="2881406" cy="1506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Document" r:id="rId6" imgW="3823716" imgH="1999488" progId="Word.Document.8">
                  <p:embed/>
                </p:oleObj>
              </mc:Choice>
              <mc:Fallback>
                <p:oleObj name="Document" r:id="rId6" imgW="3823716" imgH="1999488" progId="Word.Document.8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502116"/>
                        <a:ext cx="2881406" cy="15065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18" name="Picture 2" descr="http://2.bp.blogspot.com/-HXyE2OrQHKo/Utp0EdlSh7I/AAAAAAAAAK8/fEOu1tXGZEQ/s1600/hvbugogvpujij%5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083" y="1168214"/>
            <a:ext cx="4280133" cy="285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 descr="http://www.ibm.com/support/knowledgecenter/SS4JCV_7.5.5/com.businessobjects.integration.eclipse.designer.doc/html/images/xtab5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253" y="2289977"/>
            <a:ext cx="4284382" cy="179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28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-252663" y="1"/>
            <a:ext cx="12669252" cy="938462"/>
          </a:xfrm>
        </p:spPr>
        <p:txBody>
          <a:bodyPr>
            <a:noAutofit/>
          </a:bodyPr>
          <a:lstStyle/>
          <a:p>
            <a:r>
              <a:rPr lang="en-US" altLang="en-US" sz="3600" dirty="0"/>
              <a:t>Measures Data Distribution: Variance and Standard Deviation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142999"/>
            <a:ext cx="10788162" cy="1825891"/>
          </a:xfrm>
        </p:spPr>
        <p:txBody>
          <a:bodyPr/>
          <a:lstStyle/>
          <a:p>
            <a:pPr eaLnBrk="1" hangingPunct="1">
              <a:buSzPct val="80000"/>
            </a:pPr>
            <a:r>
              <a:rPr lang="en-US" altLang="en-US" dirty="0">
                <a:latin typeface="Calibri" panose="020F0502020204030204" pitchFamily="34" charset="0"/>
              </a:rPr>
              <a:t>Variance and standard deviation (</a:t>
            </a:r>
            <a:r>
              <a:rPr lang="en-US" altLang="en-US" i="1" dirty="0">
                <a:latin typeface="Calibri" panose="020F0502020204030204" pitchFamily="34" charset="0"/>
              </a:rPr>
              <a:t>sample: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i="1" dirty="0">
                <a:latin typeface="Calibri" panose="020F0502020204030204" pitchFamily="34" charset="0"/>
              </a:rPr>
              <a:t>s, population: </a:t>
            </a:r>
            <a:r>
              <a:rPr lang="el-GR" altLang="en-US" i="1" dirty="0">
                <a:latin typeface="Calibri" panose="020F0502020204030204" pitchFamily="34" charset="0"/>
              </a:rPr>
              <a:t>σ</a:t>
            </a:r>
            <a:r>
              <a:rPr lang="en-US" altLang="en-US" i="1" dirty="0">
                <a:latin typeface="Calibri" panose="020F0502020204030204" pitchFamily="34" charset="0"/>
              </a:rPr>
              <a:t>)</a:t>
            </a:r>
            <a:endParaRPr lang="en-US" altLang="en-US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r>
              <a:rPr lang="en-US" altLang="en-US" b="1" dirty="0">
                <a:latin typeface="Calibri" panose="020F0502020204030204" pitchFamily="34" charset="0"/>
              </a:rPr>
              <a:t>Variance</a:t>
            </a:r>
            <a:r>
              <a:rPr lang="en-US" altLang="en-US" dirty="0">
                <a:latin typeface="Calibri" panose="020F0502020204030204" pitchFamily="34" charset="0"/>
              </a:rPr>
              <a:t>: (algebraic, scalable computation)</a:t>
            </a:r>
          </a:p>
          <a:p>
            <a:pPr lvl="3"/>
            <a:r>
              <a:rPr lang="en-US" altLang="en-US" dirty="0">
                <a:latin typeface="Calibri" panose="020F0502020204030204" pitchFamily="34" charset="0"/>
              </a:rPr>
              <a:t>Q: Can you compute it incrementally and efficiently?</a:t>
            </a:r>
          </a:p>
          <a:p>
            <a:pPr marL="200021" lvl="1" indent="0" eaLnBrk="1" hangingPunct="1">
              <a:buSzPct val="80000"/>
              <a:buNone/>
            </a:pPr>
            <a:endParaRPr lang="en-US" altLang="en-US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r>
              <a:rPr lang="en-US" altLang="en-US" b="1" dirty="0">
                <a:latin typeface="Calibri" panose="020F0502020204030204" pitchFamily="34" charset="0"/>
              </a:rPr>
              <a:t>Standard deviation</a:t>
            </a:r>
            <a:r>
              <a:rPr lang="en-US" altLang="en-US" i="1" dirty="0">
                <a:latin typeface="Calibri" panose="020F0502020204030204" pitchFamily="34" charset="0"/>
              </a:rPr>
              <a:t> s (or </a:t>
            </a:r>
            <a:r>
              <a:rPr lang="el-GR" altLang="en-US" i="1" dirty="0">
                <a:latin typeface="Calibri" panose="020F0502020204030204" pitchFamily="34" charset="0"/>
              </a:rPr>
              <a:t>σ</a:t>
            </a:r>
            <a:r>
              <a:rPr lang="en-US" altLang="en-US" i="1" dirty="0">
                <a:latin typeface="Calibri" panose="020F0502020204030204" pitchFamily="34" charset="0"/>
              </a:rPr>
              <a:t>) </a:t>
            </a:r>
            <a:r>
              <a:rPr lang="en-US" altLang="en-US" dirty="0">
                <a:latin typeface="Calibri" panose="020F0502020204030204" pitchFamily="34" charset="0"/>
              </a:rPr>
              <a:t>is the square root of variance </a:t>
            </a:r>
            <a:r>
              <a:rPr lang="en-US" altLang="en-US" i="1" dirty="0">
                <a:latin typeface="Calibri" panose="020F0502020204030204" pitchFamily="34" charset="0"/>
              </a:rPr>
              <a:t>s</a:t>
            </a:r>
            <a:r>
              <a:rPr lang="en-US" altLang="en-US" i="1" baseline="30000" dirty="0">
                <a:latin typeface="Calibri" panose="020F0502020204030204" pitchFamily="34" charset="0"/>
              </a:rPr>
              <a:t>2 (</a:t>
            </a:r>
            <a:r>
              <a:rPr lang="en-US" altLang="en-US" i="1" dirty="0">
                <a:latin typeface="Calibri" panose="020F0502020204030204" pitchFamily="34" charset="0"/>
              </a:rPr>
              <a:t>or</a:t>
            </a:r>
            <a:r>
              <a:rPr lang="en-US" altLang="en-US" i="1" baseline="30000" dirty="0">
                <a:latin typeface="Calibri" panose="020F0502020204030204" pitchFamily="34" charset="0"/>
              </a:rPr>
              <a:t> </a:t>
            </a:r>
            <a:r>
              <a:rPr lang="el-GR" altLang="en-US" i="1" dirty="0">
                <a:latin typeface="Calibri" panose="020F0502020204030204" pitchFamily="34" charset="0"/>
              </a:rPr>
              <a:t>σ</a:t>
            </a:r>
            <a:r>
              <a:rPr lang="en-US" altLang="en-US" i="1" baseline="30000" dirty="0">
                <a:latin typeface="Calibri" panose="020F0502020204030204" pitchFamily="34" charset="0"/>
              </a:rPr>
              <a:t>2)</a:t>
            </a:r>
          </a:p>
        </p:txBody>
      </p:sp>
      <p:graphicFrame>
        <p:nvGraphicFramePr>
          <p:cNvPr id="20485" name="Object 10"/>
          <p:cNvGraphicFramePr>
            <a:graphicFrameLocks noChangeAspect="1"/>
          </p:cNvGraphicFramePr>
          <p:nvPr/>
        </p:nvGraphicFramePr>
        <p:xfrm>
          <a:off x="1342128" y="2661057"/>
          <a:ext cx="7119846" cy="1162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Equation" r:id="rId4" imgW="2959100" imgH="431800" progId="Equation.3">
                  <p:embed/>
                </p:oleObj>
              </mc:Choice>
              <mc:Fallback>
                <p:oleObj name="Equation" r:id="rId4" imgW="2959100" imgH="431800" progId="Equation.3">
                  <p:embed/>
                  <p:pic>
                    <p:nvPicPr>
                      <p:cNvPr id="2048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2128" y="2661057"/>
                        <a:ext cx="7119846" cy="11628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Object 11"/>
          <p:cNvGraphicFramePr>
            <a:graphicFrameLocks noGrp="1" noChangeAspect="1"/>
          </p:cNvGraphicFramePr>
          <p:nvPr>
            <p:ph sz="half" idx="2"/>
          </p:nvPr>
        </p:nvGraphicFramePr>
        <p:xfrm>
          <a:off x="1342128" y="4030749"/>
          <a:ext cx="6594783" cy="1188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Equation" r:id="rId6" imgW="2235200" imgH="431800" progId="Equation.3">
                  <p:embed/>
                </p:oleObj>
              </mc:Choice>
              <mc:Fallback>
                <p:oleObj name="Equation" r:id="rId6" imgW="2235200" imgH="431800" progId="Equation.3">
                  <p:embed/>
                  <p:pic>
                    <p:nvPicPr>
                      <p:cNvPr id="2048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2128" y="4030749"/>
                        <a:ext cx="6594783" cy="11886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triped Right Arrow 7"/>
          <p:cNvSpPr/>
          <p:nvPr/>
        </p:nvSpPr>
        <p:spPr>
          <a:xfrm rot="17157603">
            <a:off x="1217626" y="5083121"/>
            <a:ext cx="855682" cy="272578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6D9B36-AB83-424E-9BAB-4B0FF96448FA}"/>
              </a:ext>
            </a:extLst>
          </p:cNvPr>
          <p:cNvSpPr txBox="1"/>
          <p:nvPr/>
        </p:nvSpPr>
        <p:spPr>
          <a:xfrm>
            <a:off x="8370277" y="3749646"/>
            <a:ext cx="3659160" cy="126188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Note: The subtle difference of formulae for sample vs. population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 : the size of the sample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 : the size of the population</a:t>
            </a:r>
          </a:p>
        </p:txBody>
      </p:sp>
      <p:sp>
        <p:nvSpPr>
          <p:cNvPr id="9" name="Striped Right Arrow 7">
            <a:extLst>
              <a:ext uri="{FF2B5EF4-FFF2-40B4-BE49-F238E27FC236}">
                <a16:creationId xmlns:a16="http://schemas.microsoft.com/office/drawing/2014/main" id="{7B9A7D90-230E-44FE-A245-6BDA05186305}"/>
              </a:ext>
            </a:extLst>
          </p:cNvPr>
          <p:cNvSpPr/>
          <p:nvPr/>
        </p:nvSpPr>
        <p:spPr>
          <a:xfrm rot="3572962" flipV="1">
            <a:off x="1974932" y="2211644"/>
            <a:ext cx="931952" cy="258023"/>
          </a:xfrm>
          <a:prstGeom prst="strip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7566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555813" y="381000"/>
            <a:ext cx="11017622" cy="609600"/>
          </a:xfrm>
        </p:spPr>
        <p:txBody>
          <a:bodyPr>
            <a:noAutofit/>
          </a:bodyPr>
          <a:lstStyle/>
          <a:p>
            <a:r>
              <a:rPr lang="en-US" altLang="en-US" dirty="0"/>
              <a:t>Correlation Analysis (for Categorical Data)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70559" y="1295400"/>
            <a:ext cx="10720251" cy="5181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l-GR" altLang="en-US" b="1" dirty="0">
                <a:latin typeface="Calibri" panose="020F0502020204030204" pitchFamily="34" charset="0"/>
              </a:rPr>
              <a:t>Χ</a:t>
            </a:r>
            <a:r>
              <a:rPr lang="en-US" altLang="en-US" b="1" baseline="30000" dirty="0">
                <a:latin typeface="Calibri" panose="020F0502020204030204" pitchFamily="34" charset="0"/>
              </a:rPr>
              <a:t>2</a:t>
            </a:r>
            <a:r>
              <a:rPr lang="en-US" altLang="en-US" b="1" dirty="0">
                <a:latin typeface="Calibri" panose="020F0502020204030204" pitchFamily="34" charset="0"/>
              </a:rPr>
              <a:t> (chi-square) test:</a:t>
            </a:r>
            <a:endParaRPr lang="el-GR" altLang="en-US" b="1" dirty="0"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/>
              <a:t>Null hypothesis: The two distributions are independent</a:t>
            </a:r>
          </a:p>
          <a:p>
            <a:pPr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The cells that contribute the most to the </a:t>
            </a:r>
            <a:r>
              <a:rPr lang="el-GR" altLang="en-US" dirty="0">
                <a:latin typeface="Calibri" panose="020F0502020204030204" pitchFamily="34" charset="0"/>
              </a:rPr>
              <a:t>Χ</a:t>
            </a:r>
            <a:r>
              <a:rPr lang="en-US" altLang="en-US" baseline="30000" dirty="0">
                <a:latin typeface="Calibri" panose="020F0502020204030204" pitchFamily="34" charset="0"/>
              </a:rPr>
              <a:t>2</a:t>
            </a:r>
            <a:r>
              <a:rPr lang="en-US" altLang="en-US" dirty="0">
                <a:latin typeface="Calibri" panose="020F0502020204030204" pitchFamily="34" charset="0"/>
              </a:rPr>
              <a:t> value are those whose actual count is very different from the expected count</a:t>
            </a:r>
          </a:p>
          <a:p>
            <a:pPr lvl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The larger the </a:t>
            </a:r>
            <a:r>
              <a:rPr lang="el-GR" altLang="en-US" dirty="0">
                <a:latin typeface="Calibri" panose="020F0502020204030204" pitchFamily="34" charset="0"/>
              </a:rPr>
              <a:t>Χ</a:t>
            </a:r>
            <a:r>
              <a:rPr lang="en-US" altLang="en-US" baseline="30000" dirty="0">
                <a:latin typeface="Calibri" panose="020F0502020204030204" pitchFamily="34" charset="0"/>
              </a:rPr>
              <a:t>2</a:t>
            </a:r>
            <a:r>
              <a:rPr lang="en-US" altLang="en-US" dirty="0">
                <a:latin typeface="Calibri" panose="020F0502020204030204" pitchFamily="34" charset="0"/>
              </a:rPr>
              <a:t> value, the more likely the variables are related</a:t>
            </a:r>
          </a:p>
          <a:p>
            <a:pPr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Note:  Correlation does not imply causality</a:t>
            </a:r>
          </a:p>
          <a:p>
            <a:pPr lvl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# of hospitals and # of car-theft in a city are correlated</a:t>
            </a:r>
          </a:p>
          <a:p>
            <a:pPr lvl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Both are causally linked to the third variable: population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1" y="1196788"/>
            <a:ext cx="3272118" cy="183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1940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Left Arrow 2"/>
          <p:cNvSpPr/>
          <p:nvPr/>
        </p:nvSpPr>
        <p:spPr>
          <a:xfrm rot="1959358">
            <a:off x="10091287" y="4194039"/>
            <a:ext cx="380222" cy="467294"/>
          </a:xfrm>
          <a:prstGeom prst="curved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566057" y="304800"/>
            <a:ext cx="10981509" cy="609600"/>
          </a:xfrm>
        </p:spPr>
        <p:txBody>
          <a:bodyPr>
            <a:noAutofit/>
          </a:bodyPr>
          <a:lstStyle/>
          <a:p>
            <a:r>
              <a:rPr lang="en-US" altLang="en-US" dirty="0"/>
              <a:t>Chi-Square Calculation: An Example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70561" y="2994211"/>
            <a:ext cx="9324702" cy="3213847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l-GR" altLang="en-US" dirty="0" smtClean="0">
                <a:latin typeface="Calibri" panose="020F0502020204030204" pitchFamily="34" charset="0"/>
              </a:rPr>
              <a:t>Χ</a:t>
            </a:r>
            <a:r>
              <a:rPr lang="en-US" altLang="en-US" baseline="30000" dirty="0">
                <a:latin typeface="Calibri" panose="020F0502020204030204" pitchFamily="34" charset="0"/>
              </a:rPr>
              <a:t>2</a:t>
            </a:r>
            <a:r>
              <a:rPr lang="en-US" altLang="en-US" dirty="0">
                <a:latin typeface="Calibri" panose="020F0502020204030204" pitchFamily="34" charset="0"/>
              </a:rPr>
              <a:t> (chi-square) calculation (numbers in parenthesis are expected counts calculated based on the data distribution in the two categories)</a:t>
            </a:r>
            <a:endParaRPr lang="el-GR" altLang="en-US" dirty="0"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It shows that </a:t>
            </a:r>
            <a:r>
              <a:rPr lang="en-US" altLang="en-US" dirty="0" err="1">
                <a:latin typeface="Calibri" panose="020F0502020204030204" pitchFamily="34" charset="0"/>
              </a:rPr>
              <a:t>like_science_fiction</a:t>
            </a:r>
            <a:r>
              <a:rPr lang="en-US" altLang="en-US" dirty="0">
                <a:latin typeface="Calibri" panose="020F0502020204030204" pitchFamily="34" charset="0"/>
              </a:rPr>
              <a:t> and </a:t>
            </a:r>
            <a:r>
              <a:rPr lang="en-US" altLang="en-US" dirty="0" err="1">
                <a:latin typeface="Calibri" panose="020F0502020204030204" pitchFamily="34" charset="0"/>
              </a:rPr>
              <a:t>play_chess</a:t>
            </a:r>
            <a:r>
              <a:rPr lang="en-US" altLang="en-US" dirty="0">
                <a:latin typeface="Calibri" panose="020F0502020204030204" pitchFamily="34" charset="0"/>
              </a:rPr>
              <a:t> are correlated in the group</a:t>
            </a:r>
          </a:p>
        </p:txBody>
      </p:sp>
      <p:graphicFrame>
        <p:nvGraphicFramePr>
          <p:cNvPr id="21509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796186807"/>
              </p:ext>
            </p:extLst>
          </p:nvPr>
        </p:nvGraphicFramePr>
        <p:xfrm>
          <a:off x="2222863" y="4443801"/>
          <a:ext cx="7772400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Equation" r:id="rId4" imgW="4381500" imgH="419100" progId="Equation.3">
                  <p:embed/>
                </p:oleObj>
              </mc:Choice>
              <mc:Fallback>
                <p:oleObj name="Equation" r:id="rId4" imgW="4381500" imgH="419100" progId="Equation.3">
                  <p:embed/>
                  <p:pic>
                    <p:nvPicPr>
                      <p:cNvPr id="2150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863" y="4443801"/>
                        <a:ext cx="7772400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269" name="Group 5"/>
          <p:cNvGraphicFramePr>
            <a:graphicFrameLocks noGrp="1"/>
          </p:cNvGraphicFramePr>
          <p:nvPr/>
        </p:nvGraphicFramePr>
        <p:xfrm>
          <a:off x="2222159" y="1250343"/>
          <a:ext cx="6096000" cy="1595439"/>
        </p:xfrm>
        <a:graphic>
          <a:graphicData uri="http://schemas.openxmlformats.org/drawingml/2006/table">
            <a:tbl>
              <a:tblPr/>
              <a:tblGrid>
                <a:gridCol w="221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Play chess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Not play chess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 (row)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Like science fiction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 (90)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 (360)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Not like science fiction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 (210)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 (840)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Sum(col.)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9869756" y="2550181"/>
            <a:ext cx="2196737" cy="163121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latin typeface="AvenirNextCondensed-Regular"/>
              </a:rPr>
              <a:t>We can reject the</a:t>
            </a:r>
          </a:p>
          <a:p>
            <a:r>
              <a:rPr lang="en-US" sz="2000" dirty="0">
                <a:latin typeface="AvenirNextCondensed-Regular"/>
              </a:rPr>
              <a:t>null hypothesis of</a:t>
            </a:r>
          </a:p>
          <a:p>
            <a:r>
              <a:rPr lang="en-US" sz="2000" dirty="0">
                <a:latin typeface="AvenirNextCondensed-Regular"/>
              </a:rPr>
              <a:t>independence at a confidence level of 0.001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95402" y="1533059"/>
            <a:ext cx="2752164" cy="677108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How to derive 90?</a:t>
            </a:r>
          </a:p>
          <a:p>
            <a:pPr lvl="1"/>
            <a:r>
              <a:rPr lang="en-US" dirty="0"/>
              <a:t>450/1500 * 300 = 90</a:t>
            </a:r>
          </a:p>
        </p:txBody>
      </p:sp>
    </p:spTree>
    <p:extLst>
      <p:ext uri="{BB962C8B-B14F-4D97-AF65-F5344CB8AC3E}">
        <p14:creationId xmlns:p14="http://schemas.microsoft.com/office/powerpoint/2010/main" val="39692325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rved Left Arrow 2"/>
          <p:cNvSpPr/>
          <p:nvPr/>
        </p:nvSpPr>
        <p:spPr>
          <a:xfrm rot="5400000">
            <a:off x="9324328" y="3403824"/>
            <a:ext cx="380222" cy="710634"/>
          </a:xfrm>
          <a:prstGeom prst="curved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566057" y="304800"/>
            <a:ext cx="10981509" cy="609600"/>
          </a:xfrm>
        </p:spPr>
        <p:txBody>
          <a:bodyPr>
            <a:noAutofit/>
          </a:bodyPr>
          <a:lstStyle/>
          <a:p>
            <a:r>
              <a:rPr lang="en-US" altLang="en-US" dirty="0"/>
              <a:t>Chi-Square Calculation: An Example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70561" y="3652632"/>
            <a:ext cx="9324702" cy="255542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dirty="0">
                <a:latin typeface="Calibri" panose="020F0502020204030204" pitchFamily="34" charset="0"/>
              </a:rPr>
              <a:t>Degree of freedom =?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en-US" dirty="0">
              <a:latin typeface="Calibri" panose="020F0502020204030204" pitchFamily="34" charset="0"/>
            </a:endParaRPr>
          </a:p>
        </p:txBody>
      </p:sp>
      <p:graphicFrame>
        <p:nvGraphicFramePr>
          <p:cNvPr id="21509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630079" y="2883877"/>
          <a:ext cx="7772400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Equation" r:id="rId4" imgW="4381500" imgH="419100" progId="Equation.3">
                  <p:embed/>
                </p:oleObj>
              </mc:Choice>
              <mc:Fallback>
                <p:oleObj name="Equation" r:id="rId4" imgW="4381500" imgH="419100" progId="Equation.3">
                  <p:embed/>
                  <p:pic>
                    <p:nvPicPr>
                      <p:cNvPr id="2150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0079" y="2883877"/>
                        <a:ext cx="7772400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269" name="Group 5"/>
          <p:cNvGraphicFramePr>
            <a:graphicFrameLocks noGrp="1"/>
          </p:cNvGraphicFramePr>
          <p:nvPr/>
        </p:nvGraphicFramePr>
        <p:xfrm>
          <a:off x="2222159" y="1250343"/>
          <a:ext cx="6096000" cy="1595439"/>
        </p:xfrm>
        <a:graphic>
          <a:graphicData uri="http://schemas.openxmlformats.org/drawingml/2006/table">
            <a:tbl>
              <a:tblPr/>
              <a:tblGrid>
                <a:gridCol w="221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Play chess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Not play chess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 (row)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Like science fiction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 (90)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 (360)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Not like science fiction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 (210)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 (840)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Sum(col.)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9869756" y="2550181"/>
            <a:ext cx="2196737" cy="163121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latin typeface="AvenirNextCondensed-Regular"/>
              </a:rPr>
              <a:t>We can reject the</a:t>
            </a:r>
          </a:p>
          <a:p>
            <a:r>
              <a:rPr lang="en-US" sz="2000" dirty="0">
                <a:latin typeface="AvenirNextCondensed-Regular"/>
              </a:rPr>
              <a:t>null hypothesis of</a:t>
            </a:r>
          </a:p>
          <a:p>
            <a:r>
              <a:rPr lang="en-US" sz="2000" dirty="0">
                <a:latin typeface="AvenirNextCondensed-Regular"/>
              </a:rPr>
              <a:t>independence at a confidence level of 0.001</a:t>
            </a:r>
            <a:endParaRPr lang="en-US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13"/>
          <a:stretch/>
        </p:blipFill>
        <p:spPr>
          <a:xfrm>
            <a:off x="457200" y="4378816"/>
            <a:ext cx="3505944" cy="2321828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9791" y="4756103"/>
            <a:ext cx="8922209" cy="204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873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66675" y="1"/>
            <a:ext cx="12125325" cy="1076324"/>
          </a:xfrm>
        </p:spPr>
        <p:txBody>
          <a:bodyPr>
            <a:normAutofit/>
          </a:bodyPr>
          <a:lstStyle/>
          <a:p>
            <a:r>
              <a:rPr lang="en-US" altLang="en-US" dirty="0"/>
              <a:t>Variance for Single Variable (Numerical Data)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3793" y="1246525"/>
            <a:ext cx="10981853" cy="545031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The variance of a random variable </a:t>
            </a:r>
            <a:r>
              <a:rPr lang="en-US" altLang="en-US" sz="2400" i="1" dirty="0">
                <a:latin typeface="Calibri" panose="020F0502020204030204" pitchFamily="34" charset="0"/>
              </a:rPr>
              <a:t>X</a:t>
            </a:r>
            <a:r>
              <a:rPr lang="en-US" altLang="en-US" sz="2400" dirty="0">
                <a:latin typeface="Calibri" panose="020F0502020204030204" pitchFamily="34" charset="0"/>
              </a:rPr>
              <a:t> provides a measure of how much the value of </a:t>
            </a:r>
            <a:r>
              <a:rPr lang="en-US" altLang="en-US" sz="2400" i="1" dirty="0">
                <a:latin typeface="Calibri" panose="020F0502020204030204" pitchFamily="34" charset="0"/>
              </a:rPr>
              <a:t>X</a:t>
            </a:r>
            <a:r>
              <a:rPr lang="en-US" altLang="en-US" sz="2400" dirty="0">
                <a:latin typeface="Calibri" panose="020F0502020204030204" pitchFamily="34" charset="0"/>
              </a:rPr>
              <a:t> deviates from the mean or expected value of </a:t>
            </a:r>
            <a:r>
              <a:rPr lang="en-US" altLang="en-US" sz="2400" i="1" dirty="0">
                <a:latin typeface="Calibri" panose="020F0502020204030204" pitchFamily="34" charset="0"/>
              </a:rPr>
              <a:t>X:</a:t>
            </a:r>
          </a:p>
          <a:p>
            <a:pPr lvl="2">
              <a:lnSpc>
                <a:spcPct val="110000"/>
              </a:lnSpc>
              <a:buNone/>
            </a:pPr>
            <a:r>
              <a:rPr lang="en-US" altLang="en-US" sz="2400" dirty="0">
                <a:latin typeface="Calibri" panose="020F0502020204030204" pitchFamily="34" charset="0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en-US" sz="2400" b="1" dirty="0">
              <a:latin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 lvl="1">
              <a:lnSpc>
                <a:spcPct val="11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 where</a:t>
            </a:r>
            <a:r>
              <a:rPr lang="en-US" altLang="en-US" sz="2400" b="1" dirty="0">
                <a:latin typeface="Calibri" panose="020F0502020204030204" pitchFamily="34" charset="0"/>
              </a:rPr>
              <a:t> </a:t>
            </a:r>
            <a:r>
              <a:rPr lang="el-GR" altLang="en-US" sz="2400" dirty="0">
                <a:latin typeface="Calibri" panose="020F0502020204030204" pitchFamily="34" charset="0"/>
              </a:rPr>
              <a:t>σ</a:t>
            </a:r>
            <a:r>
              <a:rPr lang="en-US" altLang="en-US" sz="2400" baseline="30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 is the variance of X, </a:t>
            </a:r>
            <a:r>
              <a:rPr lang="el-GR" altLang="en-US" sz="2400" dirty="0">
                <a:latin typeface="Calibri" panose="020F0502020204030204" pitchFamily="34" charset="0"/>
              </a:rPr>
              <a:t>σ</a:t>
            </a:r>
            <a:r>
              <a:rPr lang="en-US" altLang="en-US" sz="2400" dirty="0">
                <a:latin typeface="Calibri" panose="020F0502020204030204" pitchFamily="34" charset="0"/>
              </a:rPr>
              <a:t> is called </a:t>
            </a:r>
            <a:r>
              <a:rPr lang="en-US" altLang="en-US" sz="2400" i="1" dirty="0">
                <a:latin typeface="Calibri" panose="020F0502020204030204" pitchFamily="34" charset="0"/>
              </a:rPr>
              <a:t>standard deviation</a:t>
            </a:r>
          </a:p>
          <a:p>
            <a:pPr marL="733407" lvl="4" indent="0">
              <a:lnSpc>
                <a:spcPct val="110000"/>
              </a:lnSpc>
              <a:buNone/>
            </a:pPr>
            <a:r>
              <a:rPr lang="el-GR" altLang="en-US" sz="2400" dirty="0">
                <a:latin typeface="Calibri" panose="020F0502020204030204" pitchFamily="34" charset="0"/>
              </a:rPr>
              <a:t>µ</a:t>
            </a:r>
            <a:r>
              <a:rPr lang="en-US" altLang="en-US" sz="2400" dirty="0">
                <a:latin typeface="Calibri" panose="020F0502020204030204" pitchFamily="34" charset="0"/>
              </a:rPr>
              <a:t> is the mean, and </a:t>
            </a:r>
            <a:r>
              <a:rPr lang="el-GR" altLang="en-US" sz="2400" dirty="0">
                <a:latin typeface="Calibri" panose="020F0502020204030204" pitchFamily="34" charset="0"/>
              </a:rPr>
              <a:t>µ</a:t>
            </a:r>
            <a:r>
              <a:rPr lang="en-US" altLang="en-US" sz="2400" dirty="0">
                <a:latin typeface="Calibri" panose="020F0502020204030204" pitchFamily="34" charset="0"/>
              </a:rPr>
              <a:t> = E[X] is the expected value of X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 That is, variance is the expected value of the square deviation from the mean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 It can also be written as:</a:t>
            </a:r>
          </a:p>
          <a:p>
            <a:pPr>
              <a:lnSpc>
                <a:spcPct val="11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Sample variance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785648" y="2179236"/>
          <a:ext cx="7134131" cy="1356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6" name="Equation" r:id="rId4" imgW="4178160" imgH="838080" progId="Equation.DSMT4">
                  <p:embed/>
                </p:oleObj>
              </mc:Choice>
              <mc:Fallback>
                <p:oleObj name="Equation" r:id="rId4" imgW="4178160" imgH="83808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85648" y="2179236"/>
                        <a:ext cx="7134131" cy="1356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4598987" y="5029200"/>
          <a:ext cx="678021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" name="Equation" r:id="rId6" imgW="3555720" imgH="228600" progId="Equation.DSMT4">
                  <p:embed/>
                </p:oleObj>
              </mc:Choice>
              <mc:Fallback>
                <p:oleObj name="Equation" r:id="rId6" imgW="3555720" imgH="2286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98987" y="5029200"/>
                        <a:ext cx="6780213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27FB607-6D8E-4F49-96A6-5B56B3FF1FAF}"/>
                  </a:ext>
                </a:extLst>
              </p:cNvPr>
              <p:cNvSpPr/>
              <p:nvPr/>
            </p:nvSpPr>
            <p:spPr>
              <a:xfrm>
                <a:off x="2565197" y="5666130"/>
                <a:ext cx="8414918" cy="932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en-US" sz="2000" i="1">
                          <a:latin typeface="Cambria Math" panose="02040503050406030204" pitchFamily="18" charset="0"/>
                        </a:rPr>
                        <m:t>                           </m:t>
                      </m:r>
                      <m:sSup>
                        <m:sSupPr>
                          <m:ctrlPr>
                            <a:rPr lang="en-US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27FB607-6D8E-4F49-96A6-5B56B3FF1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197" y="5666130"/>
                <a:ext cx="8414918" cy="9326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54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dirty="0"/>
              <a:t>Covariance for Two Variables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52262" y="1151932"/>
                <a:ext cx="11471572" cy="5450312"/>
              </a:xfrm>
            </p:spPr>
            <p:txBody>
              <a:bodyPr/>
              <a:lstStyle/>
              <a:p>
                <a:r>
                  <a:rPr lang="en-US" altLang="en-US" sz="2400" dirty="0">
                    <a:latin typeface="Calibri" panose="020F0502020204030204" pitchFamily="34" charset="0"/>
                  </a:rPr>
                  <a:t>Covariance between two variables </a:t>
                </a:r>
                <a:r>
                  <a:rPr lang="en-US" altLang="en-US" sz="2400" i="1" dirty="0">
                    <a:latin typeface="Calibri" panose="020F0502020204030204" pitchFamily="34" charset="0"/>
                  </a:rPr>
                  <a:t>X</a:t>
                </a:r>
                <a:r>
                  <a:rPr lang="en-US" altLang="en-US" sz="2400" baseline="-25000" dirty="0">
                    <a:latin typeface="Calibri" panose="020F0502020204030204" pitchFamily="34" charset="0"/>
                  </a:rPr>
                  <a:t>1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 and </a:t>
                </a:r>
                <a:r>
                  <a:rPr lang="en-US" altLang="en-US" sz="2400" i="1" dirty="0">
                    <a:latin typeface="Calibri" panose="020F0502020204030204" pitchFamily="34" charset="0"/>
                  </a:rPr>
                  <a:t>X</a:t>
                </a:r>
                <a:r>
                  <a:rPr lang="en-US" altLang="en-US" sz="2400" baseline="-25000" dirty="0">
                    <a:latin typeface="Calibri" panose="020F0502020204030204" pitchFamily="34" charset="0"/>
                  </a:rPr>
                  <a:t>2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altLang="en-US" sz="2400" dirty="0">
                  <a:latin typeface="Calibri" panose="020F0502020204030204" pitchFamily="34" charset="0"/>
                </a:endParaRPr>
              </a:p>
              <a:p>
                <a:pPr lvl="2">
                  <a:buNone/>
                </a:pPr>
                <a:r>
                  <a:rPr lang="en-US" altLang="en-US" sz="2400" dirty="0">
                    <a:latin typeface="Calibri" panose="020F0502020204030204" pitchFamily="34" charset="0"/>
                  </a:rPr>
                  <a:t>where µ</a:t>
                </a:r>
                <a:r>
                  <a:rPr lang="en-US" altLang="en-US" sz="2400" baseline="-25000" dirty="0">
                    <a:latin typeface="Calibri" panose="020F0502020204030204" pitchFamily="34" charset="0"/>
                  </a:rPr>
                  <a:t>1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 = E[</a:t>
                </a:r>
                <a:r>
                  <a:rPr lang="en-US" altLang="en-US" sz="2400" i="1" dirty="0">
                    <a:latin typeface="Calibri" panose="020F0502020204030204" pitchFamily="34" charset="0"/>
                  </a:rPr>
                  <a:t>X</a:t>
                </a:r>
                <a:r>
                  <a:rPr lang="en-US" altLang="en-US" sz="2400" baseline="-25000" dirty="0">
                    <a:latin typeface="Calibri" panose="020F0502020204030204" pitchFamily="34" charset="0"/>
                  </a:rPr>
                  <a:t>1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] is the respective mean or </a:t>
                </a:r>
                <a:r>
                  <a:rPr lang="en-US" altLang="en-US" sz="2400" b="1" dirty="0">
                    <a:latin typeface="Calibri" panose="020F0502020204030204" pitchFamily="34" charset="0"/>
                  </a:rPr>
                  <a:t>expected value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 of </a:t>
                </a:r>
                <a:r>
                  <a:rPr lang="en-US" altLang="en-US" sz="2400" i="1" dirty="0">
                    <a:latin typeface="Calibri" panose="020F0502020204030204" pitchFamily="34" charset="0"/>
                  </a:rPr>
                  <a:t>X</a:t>
                </a:r>
                <a:r>
                  <a:rPr lang="en-US" altLang="en-US" sz="2400" baseline="-25000" dirty="0">
                    <a:latin typeface="Calibri" panose="020F0502020204030204" pitchFamily="34" charset="0"/>
                  </a:rPr>
                  <a:t>1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; similarly for µ</a:t>
                </a:r>
                <a:r>
                  <a:rPr lang="en-US" altLang="en-US" sz="2400" baseline="-25000" dirty="0">
                    <a:latin typeface="Calibri" panose="020F0502020204030204" pitchFamily="34" charset="0"/>
                  </a:rPr>
                  <a:t>2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  </a:t>
                </a:r>
              </a:p>
              <a:p>
                <a:r>
                  <a:rPr lang="en-US" altLang="en-US" sz="2400" dirty="0">
                    <a:latin typeface="Calibri" panose="020F0502020204030204" pitchFamily="34" charset="0"/>
                  </a:rPr>
                  <a:t>Sample covariance between X</a:t>
                </a:r>
                <a:r>
                  <a:rPr lang="en-US" altLang="en-US" sz="2400" baseline="-25000" dirty="0">
                    <a:latin typeface="Calibri" panose="020F0502020204030204" pitchFamily="34" charset="0"/>
                  </a:rPr>
                  <a:t>1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 and X</a:t>
                </a:r>
                <a:r>
                  <a:rPr lang="en-US" altLang="en-US" sz="2400" baseline="-25000" dirty="0">
                    <a:latin typeface="Calibri" panose="020F0502020204030204" pitchFamily="34" charset="0"/>
                  </a:rPr>
                  <a:t>2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d>
                          <m:d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nary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altLang="en-US" sz="2400" dirty="0">
                  <a:latin typeface="Calibri" panose="020F0502020204030204" pitchFamily="34" charset="0"/>
                </a:endParaRPr>
              </a:p>
              <a:p>
                <a:r>
                  <a:rPr lang="en-US" altLang="en-US" sz="2400" dirty="0">
                    <a:latin typeface="Calibri" panose="020F0502020204030204" pitchFamily="34" charset="0"/>
                  </a:rPr>
                  <a:t>Sample covariance is a generalization of the sample variance:</a:t>
                </a:r>
                <a:r>
                  <a:rPr lang="en-US" altLang="en-US" sz="2400" i="1" dirty="0">
                    <a:latin typeface="Cambria Math" panose="02040503050406030204" pitchFamily="18" charset="0"/>
                  </a:rPr>
                  <a:t/>
                </a:r>
                <a:br>
                  <a:rPr lang="en-US" altLang="en-US" sz="24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nary>
                  </m:oMath>
                </a14:m>
                <a:endParaRPr lang="en-US" altLang="en-US" sz="2400" b="1" dirty="0">
                  <a:latin typeface="Calibri" panose="020F0502020204030204" pitchFamily="34" charset="0"/>
                </a:endParaRPr>
              </a:p>
              <a:p>
                <a:r>
                  <a:rPr lang="en-US" altLang="en-US" sz="2400" b="1" dirty="0">
                    <a:latin typeface="Calibri" panose="020F0502020204030204" pitchFamily="34" charset="0"/>
                  </a:rPr>
                  <a:t>Positive covariance: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 If </a:t>
                </a:r>
                <a:r>
                  <a:rPr lang="el-GR" altLang="en-US" sz="2400" dirty="0">
                    <a:latin typeface="Calibri" panose="020F0502020204030204" pitchFamily="34" charset="0"/>
                  </a:rPr>
                  <a:t>σ</a:t>
                </a:r>
                <a:r>
                  <a:rPr lang="en-US" altLang="en-US" sz="2400" baseline="-25000" dirty="0">
                    <a:latin typeface="Calibri" panose="020F0502020204030204" pitchFamily="34" charset="0"/>
                  </a:rPr>
                  <a:t>12 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&gt; 0</a:t>
                </a:r>
              </a:p>
              <a:p>
                <a:r>
                  <a:rPr lang="en-US" altLang="en-US" sz="2400" b="1" dirty="0">
                    <a:latin typeface="Calibri" panose="020F0502020204030204" pitchFamily="34" charset="0"/>
                  </a:rPr>
                  <a:t>Negative covariance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: If </a:t>
                </a:r>
                <a:r>
                  <a:rPr lang="el-GR" altLang="en-US" sz="2400" dirty="0">
                    <a:latin typeface="Calibri" panose="020F0502020204030204" pitchFamily="34" charset="0"/>
                  </a:rPr>
                  <a:t>σ</a:t>
                </a:r>
                <a:r>
                  <a:rPr lang="en-US" altLang="en-US" sz="2400" baseline="-25000" dirty="0">
                    <a:latin typeface="Calibri" panose="020F0502020204030204" pitchFamily="34" charset="0"/>
                  </a:rPr>
                  <a:t>12  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&lt; 0 </a:t>
                </a:r>
                <a:endParaRPr lang="fa-IR" altLang="en-US" sz="2400" dirty="0" smtClean="0">
                  <a:latin typeface="Calibri" panose="020F0502020204030204" pitchFamily="34" charset="0"/>
                </a:endParaRPr>
              </a:p>
              <a:p>
                <a:r>
                  <a:rPr lang="en-US" altLang="en-US" sz="2400" b="1" dirty="0">
                    <a:latin typeface="Calibri" panose="020F0502020204030204" pitchFamily="34" charset="0"/>
                  </a:rPr>
                  <a:t>Independence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: If X</a:t>
                </a:r>
                <a:r>
                  <a:rPr lang="en-US" altLang="en-US" sz="2400" baseline="-25000" dirty="0">
                    <a:latin typeface="Calibri" panose="020F0502020204030204" pitchFamily="34" charset="0"/>
                  </a:rPr>
                  <a:t>1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 and X</a:t>
                </a:r>
                <a:r>
                  <a:rPr lang="en-US" altLang="en-US" sz="2400" baseline="-25000" dirty="0">
                    <a:latin typeface="Calibri" panose="020F0502020204030204" pitchFamily="34" charset="0"/>
                  </a:rPr>
                  <a:t>2 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are</a:t>
                </a:r>
                <a:r>
                  <a:rPr lang="en-US" altLang="en-US" sz="2400" baseline="-25000" dirty="0">
                    <a:latin typeface="Calibri" panose="020F0502020204030204" pitchFamily="34" charset="0"/>
                  </a:rPr>
                  <a:t> 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independent, </a:t>
                </a:r>
                <a:r>
                  <a:rPr lang="el-GR" altLang="en-US" sz="2400" dirty="0">
                    <a:latin typeface="Calibri" panose="020F0502020204030204" pitchFamily="34" charset="0"/>
                  </a:rPr>
                  <a:t>σ</a:t>
                </a:r>
                <a:r>
                  <a:rPr lang="en-US" altLang="en-US" sz="2400" baseline="-25000" dirty="0">
                    <a:latin typeface="Calibri" panose="020F0502020204030204" pitchFamily="34" charset="0"/>
                  </a:rPr>
                  <a:t>12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 = 0 but the reverse is not true</a:t>
                </a:r>
              </a:p>
              <a:p>
                <a:pPr lvl="1"/>
                <a:r>
                  <a:rPr lang="en-US" altLang="en-US" sz="2400" dirty="0">
                    <a:latin typeface="Calibri" panose="020F0502020204030204" pitchFamily="34" charset="0"/>
                  </a:rPr>
                  <a:t>Some pairs of random variables may have a covariance 0 but are not independent</a:t>
                </a:r>
              </a:p>
              <a:p>
                <a:pPr lvl="1"/>
                <a:r>
                  <a:rPr lang="en-US" altLang="en-US" sz="2400" dirty="0">
                    <a:latin typeface="Calibri" panose="020F0502020204030204" pitchFamily="34" charset="0"/>
                  </a:rPr>
                  <a:t>Only under some additional assumptions </a:t>
                </a:r>
                <a:r>
                  <a:rPr lang="en-US" altLang="en-US" sz="2400" dirty="0" smtClean="0">
                    <a:latin typeface="Calibri" panose="020F0502020204030204" pitchFamily="34" charset="0"/>
                  </a:rPr>
                  <a:t>does </a:t>
                </a:r>
                <a:r>
                  <a:rPr lang="en-US" altLang="en-US" sz="2400" dirty="0">
                    <a:latin typeface="Calibri" panose="020F0502020204030204" pitchFamily="34" charset="0"/>
                  </a:rPr>
                  <a:t>a covariance of 0 imply independence</a:t>
                </a:r>
              </a:p>
              <a:p>
                <a:endParaRPr lang="en-US" altLang="en-US" sz="24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0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2262" y="1151932"/>
                <a:ext cx="11471572" cy="5450312"/>
              </a:xfrm>
              <a:blipFill>
                <a:blip r:embed="rId4"/>
                <a:stretch>
                  <a:fillRect l="-425" t="-895" b="-5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878014" y="1637035"/>
          <a:ext cx="8116887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Equation" r:id="rId5" imgW="4381200" imgH="228600" progId="Equation.DSMT4">
                  <p:embed/>
                </p:oleObj>
              </mc:Choice>
              <mc:Fallback>
                <p:oleObj name="Equation" r:id="rId5" imgW="4381200" imgH="22860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78014" y="1637035"/>
                        <a:ext cx="8116887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8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dirty="0"/>
              <a:t>Example:  Calculation of Covariance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8089" y="1175180"/>
            <a:ext cx="10971759" cy="5551441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en-US" sz="2400" dirty="0">
                <a:latin typeface="Calibri" pitchFamily="34" charset="0"/>
              </a:rPr>
              <a:t>Suppose two stocks X</a:t>
            </a:r>
            <a:r>
              <a:rPr lang="en-US" sz="2400" baseline="-25000" dirty="0">
                <a:latin typeface="Calibri" pitchFamily="34" charset="0"/>
              </a:rPr>
              <a:t>1</a:t>
            </a:r>
            <a:r>
              <a:rPr lang="en-US" sz="2400" dirty="0">
                <a:latin typeface="Calibri" pitchFamily="34" charset="0"/>
              </a:rPr>
              <a:t> and X</a:t>
            </a:r>
            <a:r>
              <a:rPr lang="en-US" sz="2400" baseline="-25000" dirty="0">
                <a:latin typeface="Calibri" pitchFamily="34" charset="0"/>
              </a:rPr>
              <a:t>2</a:t>
            </a:r>
            <a:r>
              <a:rPr lang="en-US" sz="2400" dirty="0">
                <a:latin typeface="Calibri" pitchFamily="34" charset="0"/>
              </a:rPr>
              <a:t> have the following values in one week:  </a:t>
            </a:r>
          </a:p>
          <a:p>
            <a:pPr lvl="2">
              <a:spcAft>
                <a:spcPts val="600"/>
              </a:spcAft>
              <a:defRPr/>
            </a:pPr>
            <a:r>
              <a:rPr lang="en-US" sz="2400" dirty="0">
                <a:latin typeface="Calibri" pitchFamily="34" charset="0"/>
              </a:rPr>
              <a:t>(2, 5), (3, 8), (5, 10), (4, 11), (6, 14)</a:t>
            </a:r>
          </a:p>
          <a:p>
            <a:pPr>
              <a:spcAft>
                <a:spcPts val="600"/>
              </a:spcAft>
              <a:defRPr/>
            </a:pPr>
            <a:r>
              <a:rPr lang="en-US" sz="2400" dirty="0">
                <a:latin typeface="Calibri" pitchFamily="34" charset="0"/>
              </a:rPr>
              <a:t>Question:  If the stocks are affected by the same industry trends, will their prices rise or fall together?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alibri" pitchFamily="34" charset="0"/>
              </a:rPr>
              <a:t>Covariance formula</a:t>
            </a:r>
          </a:p>
          <a:p>
            <a:pPr>
              <a:spcAft>
                <a:spcPts val="600"/>
              </a:spcAft>
              <a:defRPr/>
            </a:pPr>
            <a:endParaRPr lang="en-US" sz="2400" dirty="0">
              <a:latin typeface="Calibri" pitchFamily="34" charset="0"/>
            </a:endParaRPr>
          </a:p>
          <a:p>
            <a:pPr>
              <a:spcAft>
                <a:spcPts val="600"/>
              </a:spcAft>
              <a:defRPr/>
            </a:pPr>
            <a:r>
              <a:rPr lang="en-US" sz="2400" dirty="0">
                <a:latin typeface="Calibri" pitchFamily="34" charset="0"/>
              </a:rPr>
              <a:t>Its computation can be simplified as: </a:t>
            </a:r>
          </a:p>
          <a:p>
            <a:pPr lvl="1">
              <a:spcAft>
                <a:spcPts val="600"/>
              </a:spcAft>
              <a:defRPr/>
            </a:pPr>
            <a:r>
              <a:rPr lang="en-US" sz="2400" dirty="0">
                <a:latin typeface="Calibri" pitchFamily="34" charset="0"/>
              </a:rPr>
              <a:t>E(X</a:t>
            </a:r>
            <a:r>
              <a:rPr lang="en-US" sz="2400" baseline="-25000" dirty="0">
                <a:latin typeface="Calibri" pitchFamily="34" charset="0"/>
              </a:rPr>
              <a:t>1</a:t>
            </a:r>
            <a:r>
              <a:rPr lang="en-US" sz="2400" dirty="0">
                <a:latin typeface="Calibri" pitchFamily="34" charset="0"/>
              </a:rPr>
              <a:t>) = (2 + 3 + 5 + 4 + 6)/ 5 = 20/5 = 4</a:t>
            </a:r>
          </a:p>
          <a:p>
            <a:pPr lvl="1">
              <a:spcAft>
                <a:spcPts val="600"/>
              </a:spcAft>
              <a:defRPr/>
            </a:pPr>
            <a:r>
              <a:rPr lang="en-US" sz="2400" dirty="0">
                <a:latin typeface="Calibri" pitchFamily="34" charset="0"/>
              </a:rPr>
              <a:t>E(X</a:t>
            </a:r>
            <a:r>
              <a:rPr lang="en-US" sz="2400" baseline="-25000" dirty="0">
                <a:latin typeface="Calibri" pitchFamily="34" charset="0"/>
              </a:rPr>
              <a:t>2</a:t>
            </a:r>
            <a:r>
              <a:rPr lang="en-US" sz="2400" dirty="0">
                <a:latin typeface="Calibri" pitchFamily="34" charset="0"/>
              </a:rPr>
              <a:t>) = (5 + 8 + 10 + 11 + 14) /5 = 48/5 = 9.6</a:t>
            </a:r>
          </a:p>
          <a:p>
            <a:pPr lvl="1">
              <a:spcAft>
                <a:spcPts val="600"/>
              </a:spcAft>
              <a:defRPr/>
            </a:pPr>
            <a:r>
              <a:rPr lang="el-GR" altLang="en-US" sz="2400" dirty="0">
                <a:latin typeface="Calibri" panose="020F0502020204030204" pitchFamily="34" charset="0"/>
              </a:rPr>
              <a:t>σ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12</a:t>
            </a:r>
            <a:r>
              <a:rPr lang="en-US" sz="2400" dirty="0">
                <a:latin typeface="Calibri" pitchFamily="34" charset="0"/>
              </a:rPr>
              <a:t> = (2×5 + 3×8 + 5×10 + 4×11 + 6×14)/5 − 4 × 9.6 = 4</a:t>
            </a:r>
          </a:p>
          <a:p>
            <a:pPr>
              <a:spcAft>
                <a:spcPts val="600"/>
              </a:spcAft>
              <a:defRPr/>
            </a:pPr>
            <a:r>
              <a:rPr lang="en-US" sz="2400" dirty="0">
                <a:latin typeface="Calibri" pitchFamily="34" charset="0"/>
              </a:rPr>
              <a:t>Thus, X</a:t>
            </a:r>
            <a:r>
              <a:rPr lang="en-US" sz="2400" baseline="-25000" dirty="0">
                <a:latin typeface="Calibri" pitchFamily="34" charset="0"/>
              </a:rPr>
              <a:t>1</a:t>
            </a:r>
            <a:r>
              <a:rPr lang="en-US" sz="2400" dirty="0">
                <a:latin typeface="Calibri" pitchFamily="34" charset="0"/>
              </a:rPr>
              <a:t> and X</a:t>
            </a:r>
            <a:r>
              <a:rPr lang="en-US" sz="2400" baseline="-25000" dirty="0">
                <a:latin typeface="Calibri" pitchFamily="34" charset="0"/>
              </a:rPr>
              <a:t>2</a:t>
            </a:r>
            <a:r>
              <a:rPr lang="en-US" sz="2400" dirty="0">
                <a:latin typeface="Calibri" pitchFamily="34" charset="0"/>
              </a:rPr>
              <a:t> rise together since </a:t>
            </a:r>
            <a:r>
              <a:rPr lang="el-GR" altLang="en-US" sz="2400" dirty="0">
                <a:latin typeface="Calibri" panose="020F0502020204030204" pitchFamily="34" charset="0"/>
              </a:rPr>
              <a:t>σ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12</a:t>
            </a:r>
            <a:r>
              <a:rPr lang="en-US" sz="2400" dirty="0">
                <a:latin typeface="Calibri" pitchFamily="34" charset="0"/>
              </a:rPr>
              <a:t> &gt; 0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447155" y="3585335"/>
          <a:ext cx="8116887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" name="Equation" r:id="rId4" imgW="4381200" imgH="228600" progId="Equation.DSMT4">
                  <p:embed/>
                </p:oleObj>
              </mc:Choice>
              <mc:Fallback>
                <p:oleObj name="Equation" r:id="rId4" imgW="438120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47155" y="3585335"/>
                        <a:ext cx="8116887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904990" y="4150053"/>
          <a:ext cx="334010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5" name="Equation" r:id="rId6" imgW="1803240" imgH="228600" progId="Equation.DSMT4">
                  <p:embed/>
                </p:oleObj>
              </mc:Choice>
              <mc:Fallback>
                <p:oleObj name="Equation" r:id="rId6" imgW="1803240" imgH="2286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04990" y="4150053"/>
                        <a:ext cx="3340100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905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-64656" y="191655"/>
            <a:ext cx="12302836" cy="762000"/>
          </a:xfrm>
        </p:spPr>
        <p:txBody>
          <a:bodyPr>
            <a:noAutofit/>
          </a:bodyPr>
          <a:lstStyle/>
          <a:p>
            <a:r>
              <a:rPr lang="en-US" altLang="en-US" dirty="0"/>
              <a:t>Correlation between Two Numerical Variables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262" y="1168754"/>
            <a:ext cx="10919301" cy="5450312"/>
          </a:xfrm>
        </p:spPr>
        <p:txBody>
          <a:bodyPr/>
          <a:lstStyle/>
          <a:p>
            <a:pPr marL="285744" lvl="1" indent="-285744">
              <a:spcAft>
                <a:spcPts val="600"/>
              </a:spcAft>
              <a:buClr>
                <a:srgbClr val="0000CC"/>
              </a:buClr>
            </a:pPr>
            <a:r>
              <a:rPr lang="en-US" altLang="en-US" sz="2400" b="1" dirty="0">
                <a:latin typeface="Calibri" panose="020F0502020204030204" pitchFamily="34" charset="0"/>
              </a:rPr>
              <a:t>Correlation</a:t>
            </a:r>
            <a:r>
              <a:rPr lang="en-US" altLang="en-US" sz="2400" dirty="0">
                <a:latin typeface="Calibri" panose="020F0502020204030204" pitchFamily="34" charset="0"/>
              </a:rPr>
              <a:t> between two variables X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 </a:t>
            </a:r>
            <a:r>
              <a:rPr lang="en-US" altLang="en-US" sz="2400" dirty="0">
                <a:latin typeface="Calibri" panose="020F0502020204030204" pitchFamily="34" charset="0"/>
              </a:rPr>
              <a:t>and X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 </a:t>
            </a:r>
            <a:r>
              <a:rPr lang="en-US" altLang="en-US" sz="2400" dirty="0">
                <a:latin typeface="Calibri" panose="020F0502020204030204" pitchFamily="34" charset="0"/>
              </a:rPr>
              <a:t>is the standard covariance, obtained by normalizing the covariance with the standard deviation of each variable</a:t>
            </a:r>
          </a:p>
          <a:p>
            <a:pPr>
              <a:spcAft>
                <a:spcPts val="600"/>
              </a:spcAft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en-US" sz="2400" b="1" dirty="0">
                <a:latin typeface="Calibri" panose="020F0502020204030204" pitchFamily="34" charset="0"/>
              </a:rPr>
              <a:t>Sample correlation </a:t>
            </a:r>
            <a:r>
              <a:rPr lang="en-US" altLang="en-US" sz="2400" dirty="0">
                <a:latin typeface="Calibri" panose="020F0502020204030204" pitchFamily="34" charset="0"/>
              </a:rPr>
              <a:t>for two attributes X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 </a:t>
            </a:r>
            <a:r>
              <a:rPr lang="en-US" altLang="en-US" sz="2400" dirty="0">
                <a:latin typeface="Calibri" panose="020F0502020204030204" pitchFamily="34" charset="0"/>
              </a:rPr>
              <a:t>and X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: </a:t>
            </a:r>
          </a:p>
          <a:p>
            <a:pPr lvl="3">
              <a:spcAft>
                <a:spcPts val="600"/>
              </a:spcAft>
              <a:buNone/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 lvl="3">
              <a:spcAft>
                <a:spcPts val="600"/>
              </a:spcAft>
              <a:buNone/>
            </a:pPr>
            <a:r>
              <a:rPr lang="en-US" altLang="en-US" sz="2400" dirty="0">
                <a:latin typeface="Calibri" panose="020F0502020204030204" pitchFamily="34" charset="0"/>
              </a:rPr>
              <a:t>where n is the number of tuples, µ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 and µ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 are the respective means of X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 and X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 </a:t>
            </a:r>
            <a:r>
              <a:rPr lang="en-US" altLang="en-US" sz="2400" dirty="0">
                <a:latin typeface="Calibri" panose="020F0502020204030204" pitchFamily="34" charset="0"/>
              </a:rPr>
              <a:t>, </a:t>
            </a:r>
            <a:r>
              <a:rPr lang="el-GR" altLang="en-US" sz="2400" dirty="0">
                <a:latin typeface="Calibri" panose="020F0502020204030204" pitchFamily="34" charset="0"/>
              </a:rPr>
              <a:t>σ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 </a:t>
            </a:r>
            <a:r>
              <a:rPr lang="en-US" altLang="en-US" sz="2400" dirty="0">
                <a:latin typeface="Calibri" panose="020F0502020204030204" pitchFamily="34" charset="0"/>
              </a:rPr>
              <a:t>and </a:t>
            </a:r>
            <a:r>
              <a:rPr lang="el-GR" altLang="en-US" sz="2400" dirty="0">
                <a:latin typeface="Calibri" panose="020F0502020204030204" pitchFamily="34" charset="0"/>
              </a:rPr>
              <a:t>σ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 </a:t>
            </a:r>
            <a:r>
              <a:rPr lang="en-US" altLang="en-US" sz="2400" dirty="0">
                <a:latin typeface="Calibri" panose="020F0502020204030204" pitchFamily="34" charset="0"/>
              </a:rPr>
              <a:t>are the respective standard deviation of X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 and X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</a:p>
          <a:p>
            <a:pPr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If </a:t>
            </a:r>
            <a:r>
              <a:rPr lang="el-GR" altLang="en-US" sz="2400" dirty="0">
                <a:latin typeface="Calibri" panose="020F0502020204030204" pitchFamily="34" charset="0"/>
              </a:rPr>
              <a:t>ρ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12</a:t>
            </a:r>
            <a:r>
              <a:rPr lang="en-US" altLang="en-US" sz="2400" dirty="0">
                <a:latin typeface="Calibri" panose="020F0502020204030204" pitchFamily="34" charset="0"/>
              </a:rPr>
              <a:t> &gt; 0: A and B are positively correlated (X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’s values increase as X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’s)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 The higher, the stronger correlation</a:t>
            </a:r>
          </a:p>
          <a:p>
            <a:pPr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If </a:t>
            </a:r>
            <a:r>
              <a:rPr lang="el-GR" altLang="en-US" sz="2400" dirty="0">
                <a:latin typeface="Calibri" panose="020F0502020204030204" pitchFamily="34" charset="0"/>
              </a:rPr>
              <a:t>ρ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12</a:t>
            </a:r>
            <a:r>
              <a:rPr lang="en-US" altLang="en-US" sz="2400" dirty="0">
                <a:latin typeface="Calibri" panose="020F0502020204030204" pitchFamily="34" charset="0"/>
              </a:rPr>
              <a:t> = 0: independent (under the same assumption as discussed in co-variance)</a:t>
            </a:r>
          </a:p>
          <a:p>
            <a:pPr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If </a:t>
            </a:r>
            <a:r>
              <a:rPr lang="el-GR" altLang="en-US" sz="2400" dirty="0">
                <a:latin typeface="Calibri" panose="020F0502020204030204" pitchFamily="34" charset="0"/>
              </a:rPr>
              <a:t>ρ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12</a:t>
            </a:r>
            <a:r>
              <a:rPr lang="en-US" altLang="en-US" sz="2400" dirty="0">
                <a:latin typeface="Calibri" panose="020F0502020204030204" pitchFamily="34" charset="0"/>
              </a:rPr>
              <a:t> &lt; 0: negatively correlated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856775" y="1880689"/>
          <a:ext cx="2284307" cy="773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7" name="Equation" r:id="rId4" imgW="1384200" imgH="469800" progId="Equation.DSMT4">
                  <p:embed/>
                </p:oleObj>
              </mc:Choice>
              <mc:Fallback>
                <p:oleObj name="Equation" r:id="rId4" imgW="1384200" imgH="4698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56775" y="1880689"/>
                        <a:ext cx="2284307" cy="7736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526EE45-24F7-4EF6-AA9F-620010421A37}"/>
                  </a:ext>
                </a:extLst>
              </p:cNvPr>
              <p:cNvSpPr/>
              <p:nvPr/>
            </p:nvSpPr>
            <p:spPr>
              <a:xfrm>
                <a:off x="6690507" y="2732002"/>
                <a:ext cx="5435527" cy="1078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d>
                            <m:d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sSup>
                                <m:sSupPr>
                                  <m:ctrlP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alt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alt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en-US" sz="20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en-US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  <m:sup>
                                  <m:r>
                                    <a:rPr lang="en-US" alt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6526EE45-24F7-4EF6-AA9F-620010421A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507" y="2732002"/>
                <a:ext cx="5435527" cy="10787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190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62000"/>
          </a:xfrm>
        </p:spPr>
        <p:txBody>
          <a:bodyPr>
            <a:normAutofit/>
          </a:bodyPr>
          <a:lstStyle/>
          <a:p>
            <a:r>
              <a:rPr lang="en-US" altLang="en-US" dirty="0"/>
              <a:t>Visualizing Changes of Correlation Coefficient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24668" y="2496963"/>
            <a:ext cx="4997512" cy="2143534"/>
          </a:xfrm>
        </p:spPr>
        <p:txBody>
          <a:bodyPr/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</a:rPr>
              <a:t>Correlation coefficient value range: [–1, 1]</a:t>
            </a:r>
          </a:p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</a:rPr>
              <a:t>A set of scatter plots shows sets of points and their correlation coefficients changing from –1 to 1 </a:t>
            </a:r>
            <a:r>
              <a:rPr lang="en-US" altLang="en-US" sz="2400" dirty="0"/>
              <a:t>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0" y="1256281"/>
          <a:ext cx="6096000" cy="538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Bitmap Image" r:id="rId4" imgW="6035563" imgH="5784081" progId="Paint.Picture">
                  <p:embed/>
                </p:oleObj>
              </mc:Choice>
              <mc:Fallback>
                <p:oleObj name="Bitmap Image" r:id="rId4" imgW="6035563" imgH="5784081" progId="Paint.Picture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7918"/>
                      <a:stretch>
                        <a:fillRect/>
                      </a:stretch>
                    </p:blipFill>
                    <p:spPr bwMode="auto">
                      <a:xfrm>
                        <a:off x="0" y="1256281"/>
                        <a:ext cx="6096000" cy="538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352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62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Graphic Displays of Basic Statistical Descriptions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8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71499" y="1219200"/>
                <a:ext cx="11049001" cy="5384800"/>
              </a:xfrm>
            </p:spPr>
            <p:txBody>
              <a:bodyPr/>
              <a:lstStyle/>
              <a:p>
                <a:pPr eaLnBrk="1" hangingPunct="1">
                  <a:spcAft>
                    <a:spcPts val="600"/>
                  </a:spcAft>
                  <a:buSzPct val="80000"/>
                </a:pPr>
                <a:r>
                  <a:rPr lang="en-US" altLang="en-US" sz="2400" b="1" dirty="0"/>
                  <a:t>Boxplot</a:t>
                </a:r>
                <a:r>
                  <a:rPr lang="en-US" altLang="en-US" sz="2400" dirty="0"/>
                  <a:t>: graphic display of five-number summary</a:t>
                </a:r>
              </a:p>
              <a:p>
                <a:pPr eaLnBrk="1" hangingPunct="1">
                  <a:spcAft>
                    <a:spcPts val="600"/>
                  </a:spcAft>
                  <a:buSzPct val="80000"/>
                </a:pPr>
                <a:r>
                  <a:rPr lang="en-US" altLang="en-US" sz="2400" b="1" dirty="0"/>
                  <a:t>Histogram</a:t>
                </a:r>
                <a:r>
                  <a:rPr lang="en-US" altLang="en-US" sz="2400" dirty="0"/>
                  <a:t>: x-axis are values, y-axis </a:t>
                </a:r>
                <a:r>
                  <a:rPr lang="en-US" altLang="en-US" sz="2400" dirty="0" err="1"/>
                  <a:t>repres</a:t>
                </a:r>
                <a:r>
                  <a:rPr lang="en-US" altLang="en-US" sz="2400" dirty="0"/>
                  <a:t>. frequencies </a:t>
                </a:r>
              </a:p>
              <a:p>
                <a:pPr eaLnBrk="1" hangingPunct="1">
                  <a:spcAft>
                    <a:spcPts val="600"/>
                  </a:spcAft>
                  <a:buSzPct val="80000"/>
                </a:pPr>
                <a:r>
                  <a:rPr lang="en-US" altLang="en-US" sz="2400" b="1" dirty="0"/>
                  <a:t>Quantile plot</a:t>
                </a:r>
                <a:r>
                  <a:rPr lang="en-US" altLang="en-US" sz="2400" dirty="0"/>
                  <a:t>:  each value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baseline="-25000" dirty="0"/>
                  <a:t>  </a:t>
                </a:r>
                <a:r>
                  <a:rPr lang="en-US" altLang="en-US" sz="2400" dirty="0"/>
                  <a:t>is paired with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i="1" baseline="-25000" dirty="0"/>
                  <a:t> </a:t>
                </a:r>
                <a:r>
                  <a:rPr lang="en-US" altLang="en-US" sz="2400" dirty="0"/>
                  <a:t> indicating that approximately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𝑓𝑖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 %</m:t>
                    </m:r>
                  </m:oMath>
                </a14:m>
                <a:r>
                  <a:rPr lang="en-US" altLang="en-US" sz="2400" dirty="0"/>
                  <a:t> of data  are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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𝑥𝑖</m:t>
                    </m:r>
                  </m:oMath>
                </a14:m>
                <a:r>
                  <a:rPr lang="en-US" altLang="en-US" sz="2400" baseline="-25000" dirty="0"/>
                  <a:t> </a:t>
                </a:r>
                <a:endParaRPr lang="en-US" altLang="en-US" sz="2400" dirty="0"/>
              </a:p>
              <a:p>
                <a:pPr eaLnBrk="1" hangingPunct="1">
                  <a:spcAft>
                    <a:spcPts val="600"/>
                  </a:spcAft>
                  <a:buSzPct val="80000"/>
                </a:pPr>
                <a:r>
                  <a:rPr lang="en-US" altLang="en-US" sz="2400" b="1" dirty="0"/>
                  <a:t>Quantile-quantile (q-q) plot</a:t>
                </a:r>
                <a:r>
                  <a:rPr lang="en-US" altLang="en-US" sz="2400" dirty="0"/>
                  <a:t>: graphs the quantiles of one </a:t>
                </a:r>
                <a:r>
                  <a:rPr lang="en-US" altLang="en-US" sz="2400" dirty="0" err="1"/>
                  <a:t>univariant</a:t>
                </a:r>
                <a:r>
                  <a:rPr lang="en-US" altLang="en-US" sz="2400" dirty="0"/>
                  <a:t> distribution against the corresponding quantiles of another</a:t>
                </a:r>
              </a:p>
              <a:p>
                <a:pPr eaLnBrk="1" hangingPunct="1">
                  <a:spcAft>
                    <a:spcPts val="600"/>
                  </a:spcAft>
                  <a:buSzPct val="80000"/>
                </a:pPr>
                <a:r>
                  <a:rPr lang="en-US" altLang="en-US" sz="2400" b="1" dirty="0"/>
                  <a:t>Scatter plot</a:t>
                </a:r>
                <a:r>
                  <a:rPr lang="en-US" altLang="en-US" sz="2400" dirty="0"/>
                  <a:t>: each pair of values is a pair of coordinates and plotted as points in the plane</a:t>
                </a:r>
              </a:p>
            </p:txBody>
          </p:sp>
        </mc:Choice>
        <mc:Fallback xmlns="">
          <p:sp>
            <p:nvSpPr>
              <p:cNvPr id="2458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1499" y="1219200"/>
                <a:ext cx="11049001" cy="5384800"/>
              </a:xfrm>
              <a:blipFill>
                <a:blip r:embed="rId3"/>
                <a:stretch>
                  <a:fillRect l="-442" t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49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56665" y="304800"/>
            <a:ext cx="10954870" cy="685800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r>
              <a:rPr lang="en-US" altLang="en-US" dirty="0"/>
              <a:t>Types of Data Sets: (2) Graphs and Networks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665" y="1116106"/>
            <a:ext cx="8747312" cy="1578968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Transportation network</a:t>
            </a: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World Wide Web</a:t>
            </a:r>
          </a:p>
        </p:txBody>
      </p:sp>
      <p:pic>
        <p:nvPicPr>
          <p:cNvPr id="35846" name="Picture 6" descr="http://www.hotelsneardcmetro.com/wp-content/uploads/2013/03/washington-dc-metro-station-with-hotels-close-b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974" y="1263315"/>
            <a:ext cx="3110252" cy="278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8" name="Picture 8" descr="http://www.vlib.us/web/opte.or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725" y="1232639"/>
            <a:ext cx="2672455" cy="28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0" name="Picture 10" descr="http://chem.ch.huji.ac.il/pics/bin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418" y="2658018"/>
            <a:ext cx="2842421" cy="258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56665" y="5156102"/>
            <a:ext cx="4952342" cy="1788460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Molecular Structures</a:t>
            </a: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Social or information networks</a:t>
            </a:r>
          </a:p>
        </p:txBody>
      </p:sp>
      <p:pic>
        <p:nvPicPr>
          <p:cNvPr id="35852" name="Picture 12" descr="http://cdn1.tnwcdn.com/wp-content/blogs.dir/1/files/2013/11/social-network-link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007" y="4199929"/>
            <a:ext cx="4670924" cy="262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-71718" y="0"/>
            <a:ext cx="12263718" cy="950259"/>
          </a:xfrm>
        </p:spPr>
        <p:txBody>
          <a:bodyPr>
            <a:noAutofit/>
          </a:bodyPr>
          <a:lstStyle/>
          <a:p>
            <a:r>
              <a:rPr lang="en-US" altLang="en-US" sz="4000" dirty="0"/>
              <a:t>Measuring the Dispersion of Data: Quartiles &amp; Boxplots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4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571500" y="1164292"/>
                <a:ext cx="7153364" cy="4516072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altLang="en-US" b="1" dirty="0">
                    <a:latin typeface="Calibri" panose="020F0502020204030204" pitchFamily="34" charset="0"/>
                  </a:rPr>
                  <a:t>Quartiles</a:t>
                </a:r>
                <a:r>
                  <a:rPr lang="en-US" altLang="en-US" dirty="0">
                    <a:latin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en-US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en-US" dirty="0">
                    <a:latin typeface="Calibri" panose="020F0502020204030204" pitchFamily="34" charset="0"/>
                  </a:rPr>
                  <a:t> (25</a:t>
                </a:r>
                <a:r>
                  <a:rPr lang="en-US" altLang="en-US" baseline="30000" dirty="0">
                    <a:latin typeface="Calibri" panose="020F0502020204030204" pitchFamily="34" charset="0"/>
                  </a:rPr>
                  <a:t>th</a:t>
                </a:r>
                <a:r>
                  <a:rPr lang="en-US" altLang="en-US" dirty="0">
                    <a:latin typeface="Calibri" panose="020F0502020204030204" pitchFamily="34" charset="0"/>
                  </a:rPr>
                  <a:t> percentile),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en-US" i="1" baseline="-25000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en-US" dirty="0">
                    <a:latin typeface="Calibri" panose="020F0502020204030204" pitchFamily="34" charset="0"/>
                  </a:rPr>
                  <a:t> (75</a:t>
                </a:r>
                <a:r>
                  <a:rPr lang="en-US" altLang="en-US" baseline="30000" dirty="0">
                    <a:latin typeface="Calibri" panose="020F0502020204030204" pitchFamily="34" charset="0"/>
                  </a:rPr>
                  <a:t>th</a:t>
                </a:r>
                <a:r>
                  <a:rPr lang="en-US" altLang="en-US" dirty="0">
                    <a:latin typeface="Calibri" panose="020F0502020204030204" pitchFamily="34" charset="0"/>
                  </a:rPr>
                  <a:t> percentile)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en-US" b="1" dirty="0">
                    <a:latin typeface="Calibri" panose="020F0502020204030204" pitchFamily="34" charset="0"/>
                  </a:rPr>
                  <a:t>Inter-quartile range</a:t>
                </a:r>
                <a:r>
                  <a:rPr lang="en-US" altLang="en-US" dirty="0">
                    <a:latin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𝐼𝑄𝑅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en-US" i="1" baseline="-25000" dirty="0">
                        <a:latin typeface="Cambria Math" panose="02040503050406030204" pitchFamily="18" charset="0"/>
                      </a:rPr>
                      <m:t>3 –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en-US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en-US" baseline="-25000" dirty="0">
                    <a:latin typeface="Calibri" panose="020F0502020204030204" pitchFamily="34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en-US" b="1" dirty="0">
                    <a:latin typeface="Calibri" panose="020F0502020204030204" pitchFamily="34" charset="0"/>
                  </a:rPr>
                  <a:t>Five number summary</a:t>
                </a:r>
                <a:r>
                  <a:rPr lang="en-US" altLang="en-US" dirty="0">
                    <a:latin typeface="Calibri" panose="020F0502020204030204" pitchFamily="34" charset="0"/>
                  </a:rPr>
                  <a:t>: min,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en-US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en-US" dirty="0">
                    <a:latin typeface="Calibri" panose="020F0502020204030204" pitchFamily="34" charset="0"/>
                  </a:rPr>
                  <a:t>, median,</a:t>
                </a:r>
                <a:r>
                  <a:rPr lang="en-US" altLang="en-US" baseline="-25000" dirty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en-US" i="1" baseline="-25000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en-US" dirty="0">
                    <a:latin typeface="Calibri" panose="020F0502020204030204" pitchFamily="34" charset="0"/>
                  </a:rPr>
                  <a:t>, max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altLang="en-US" b="1" dirty="0">
                    <a:latin typeface="Calibri" panose="020F0502020204030204" pitchFamily="34" charset="0"/>
                  </a:rPr>
                  <a:t>Boxplot</a:t>
                </a:r>
                <a:r>
                  <a:rPr lang="en-US" altLang="en-US" dirty="0">
                    <a:latin typeface="Calibri" panose="020F0502020204030204" pitchFamily="34" charset="0"/>
                  </a:rPr>
                  <a:t>: Data is represented with a box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en-US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en-US" i="1" baseline="-25000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𝐼𝑄𝑅</m:t>
                    </m:r>
                  </m:oMath>
                </a14:m>
                <a:r>
                  <a:rPr lang="en-US" altLang="en-US" dirty="0">
                    <a:latin typeface="Calibri" panose="020F0502020204030204" pitchFamily="34" charset="0"/>
                  </a:rPr>
                  <a:t>:  The ends of the box are at the first and third quartiles, i.e., the height of the box is IQR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en-US" dirty="0">
                    <a:latin typeface="Calibri" panose="020F0502020204030204" pitchFamily="34" charset="0"/>
                  </a:rPr>
                  <a:t>Median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en-US" i="1" baseline="-25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en-US" dirty="0">
                    <a:latin typeface="Calibri" panose="020F0502020204030204" pitchFamily="34" charset="0"/>
                  </a:rPr>
                  <a:t>) is marked by a line within the box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altLang="en-US" dirty="0">
                    <a:latin typeface="Calibri" panose="020F0502020204030204" pitchFamily="34" charset="0"/>
                  </a:rPr>
                  <a:t>Whiskers: two lines outside the box extended to Minimum and Maximum</a:t>
                </a:r>
              </a:p>
            </p:txBody>
          </p:sp>
        </mc:Choice>
        <mc:Fallback xmlns="">
          <p:sp>
            <p:nvSpPr>
              <p:cNvPr id="2048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71500" y="1164292"/>
                <a:ext cx="7153364" cy="4516072"/>
              </a:xfrm>
              <a:blipFill>
                <a:blip r:embed="rId3"/>
                <a:stretch>
                  <a:fillRect l="-682" t="-1080" r="-85" b="-2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ttp://blog.contextures.com/wp-content/uploads/2013/06/boxplotsimple0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370" y="1262902"/>
            <a:ext cx="3467100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>
              <a:xfrm>
                <a:off x="571500" y="5476348"/>
                <a:ext cx="10595264" cy="1033318"/>
              </a:xfrm>
              <a:prstGeom prst="rect">
                <a:avLst/>
              </a:prstGeom>
            </p:spPr>
            <p:txBody>
              <a:bodyPr vert="horz" lIns="91436" tIns="45718" rIns="91436" bIns="45718" rtlCol="0">
                <a:noAutofit/>
              </a:bodyPr>
              <a:lstStyle>
                <a:lvl1pPr marL="341305" indent="-34130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3074" indent="-37305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4179" indent="-30002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2791" indent="-290506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2971" indent="-274632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20000"/>
                  </a:lnSpc>
                </a:pPr>
                <a:r>
                  <a:rPr lang="en-US" altLang="en-US" dirty="0" smtClean="0">
                    <a:latin typeface="Calibri" panose="020F0502020204030204" pitchFamily="34" charset="0"/>
                  </a:rPr>
                  <a:t>Outliers: points beyond a specified outlier threshold, plotted individually</a:t>
                </a:r>
              </a:p>
              <a:p>
                <a:pPr lvl="2">
                  <a:spcAft>
                    <a:spcPts val="600"/>
                  </a:spcAft>
                </a:pPr>
                <a:r>
                  <a:rPr lang="en-US" altLang="en-US" b="1" dirty="0">
                    <a:latin typeface="Calibri" panose="020F0502020204030204" pitchFamily="34" charset="0"/>
                  </a:rPr>
                  <a:t>Outlier</a:t>
                </a:r>
                <a:r>
                  <a:rPr lang="en-US" altLang="en-US" dirty="0">
                    <a:latin typeface="Calibri" panose="020F0502020204030204" pitchFamily="34" charset="0"/>
                  </a:rPr>
                  <a:t>: usually, a value higher/lower than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1.5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𝐼𝑄𝑅</m:t>
                    </m:r>
                  </m:oMath>
                </a14:m>
                <a:endParaRPr lang="en-US" alt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" y="5476348"/>
                <a:ext cx="10595264" cy="1033318"/>
              </a:xfrm>
              <a:prstGeom prst="rect">
                <a:avLst/>
              </a:prstGeom>
              <a:blipFill>
                <a:blip r:embed="rId5"/>
                <a:stretch>
                  <a:fillRect t="-588"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74007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a-IR" dirty="0" smtClean="0"/>
              <a:t>Boxplot Analysis</a:t>
            </a:r>
          </a:p>
        </p:txBody>
      </p:sp>
      <p:pic>
        <p:nvPicPr>
          <p:cNvPr id="23555" name="Content Placeholder 6" descr="i1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38489" y="1447800"/>
            <a:ext cx="5762625" cy="5029200"/>
          </a:xfrm>
        </p:spPr>
      </p:pic>
      <p:sp>
        <p:nvSpPr>
          <p:cNvPr id="17414" name="Slide Number Placeholder 5"/>
          <p:cNvSpPr>
            <a:spLocks noGrp="1"/>
          </p:cNvSpPr>
          <p:nvPr>
            <p:ph type="sldNum" sz="quarter" idx="429496729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algn="l" rtl="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algn="l" rtl="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algn="l" rtl="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algn="l" rtl="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fa-IR" sz="1200" dirty="0"/>
          </a:p>
        </p:txBody>
      </p:sp>
    </p:spTree>
    <p:extLst>
      <p:ext uri="{BB962C8B-B14F-4D97-AF65-F5344CB8AC3E}">
        <p14:creationId xmlns:p14="http://schemas.microsoft.com/office/powerpoint/2010/main" val="182417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5" name="Object 1029"/>
          <p:cNvGraphicFramePr>
            <a:graphicFrameLocks noGrp="1"/>
          </p:cNvGraphicFramePr>
          <p:nvPr>
            <p:ph sz="half" idx="2"/>
          </p:nvPr>
        </p:nvGraphicFramePr>
        <p:xfrm>
          <a:off x="7511303" y="1088090"/>
          <a:ext cx="4833097" cy="3197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7" name="Chart" r:id="rId4" imgW="9894127" imgH="4810372" progId="MSGraph.Chart.8">
                  <p:embed followColorScheme="full"/>
                </p:oleObj>
              </mc:Choice>
              <mc:Fallback>
                <p:oleObj name="Chart" r:id="rId4" imgW="9894127" imgH="4810372" progId="MSGraph.Chart.8">
                  <p:embed followColorScheme="full"/>
                  <p:pic>
                    <p:nvPicPr>
                      <p:cNvPr id="25605" name="Object 1029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1303" y="1088090"/>
                        <a:ext cx="4833097" cy="31970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3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Histogram Analysis</a:t>
            </a:r>
          </a:p>
        </p:txBody>
      </p:sp>
      <p:sp>
        <p:nvSpPr>
          <p:cNvPr id="25604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595032" y="1088090"/>
            <a:ext cx="6747062" cy="5689227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Histogram: Graph display of tabulated frequencies, shown as bars</a:t>
            </a:r>
          </a:p>
          <a:p>
            <a:pPr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Differences between histograms and bar charts</a:t>
            </a:r>
          </a:p>
          <a:p>
            <a:pPr lvl="1"/>
            <a:r>
              <a:rPr lang="en-US" dirty="0"/>
              <a:t>Histograms are used to show distributions of variables while bar charts are used to compare variables</a:t>
            </a:r>
          </a:p>
          <a:p>
            <a:pPr lvl="1"/>
            <a:r>
              <a:rPr lang="en-US" dirty="0"/>
              <a:t>Histograms plot binned quantitative data while bar charts plot categorical data</a:t>
            </a:r>
          </a:p>
          <a:p>
            <a:pPr lvl="1"/>
            <a:r>
              <a:rPr lang="en-US" dirty="0"/>
              <a:t>Bars can be reordered in bar charts but not in histograms</a:t>
            </a:r>
          </a:p>
          <a:p>
            <a:pPr lvl="1"/>
            <a:r>
              <a:rPr lang="en-US" dirty="0"/>
              <a:t>Differs from a bar chart in that it is the area of the bar that denotes the value, not the height as in bar charts, a crucial distinction when the categories are not of uniform width </a:t>
            </a:r>
          </a:p>
        </p:txBody>
      </p:sp>
      <p:pic>
        <p:nvPicPr>
          <p:cNvPr id="23585" name="Picture 33" descr="http://canvasjs.com/wp-content/uploads/2013/01/html5_multi_series_bar_char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135" y="4204446"/>
            <a:ext cx="5351571" cy="257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318378" y="895729"/>
            <a:ext cx="1343584" cy="3847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Histogram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23110" y="6473279"/>
            <a:ext cx="1164090" cy="38472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Bar chart</a:t>
            </a:r>
          </a:p>
        </p:txBody>
      </p:sp>
    </p:spTree>
    <p:extLst>
      <p:ext uri="{BB962C8B-B14F-4D97-AF65-F5344CB8AC3E}">
        <p14:creationId xmlns:p14="http://schemas.microsoft.com/office/powerpoint/2010/main" val="14665220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11201400" cy="762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Histograms Often Tell More than Boxplots</a:t>
            </a:r>
          </a:p>
        </p:txBody>
      </p:sp>
      <p:graphicFrame>
        <p:nvGraphicFramePr>
          <p:cNvPr id="26628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314450" y="1277938"/>
          <a:ext cx="3962400" cy="241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0" name="SmartDraw" r:id="rId4" imgW="3063240" imgH="1691640" progId="SmartDraw.2">
                  <p:embed/>
                </p:oleObj>
              </mc:Choice>
              <mc:Fallback>
                <p:oleObj name="SmartDraw" r:id="rId4" imgW="3063240" imgH="1691640" progId="SmartDraw.2">
                  <p:embed/>
                  <p:pic>
                    <p:nvPicPr>
                      <p:cNvPr id="266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0" y="1277938"/>
                        <a:ext cx="3962400" cy="241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Object 7"/>
          <p:cNvGraphicFramePr>
            <a:graphicFrameLocks noGrp="1" noChangeAspect="1"/>
          </p:cNvGraphicFramePr>
          <p:nvPr>
            <p:ph sz="half" idx="1"/>
          </p:nvPr>
        </p:nvGraphicFramePr>
        <p:xfrm>
          <a:off x="1390650" y="4059235"/>
          <a:ext cx="3886200" cy="243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1" name="SmartDraw" r:id="rId6" imgW="3063240" imgH="1691640" progId="SmartDraw.2">
                  <p:embed/>
                </p:oleObj>
              </mc:Choice>
              <mc:Fallback>
                <p:oleObj name="SmartDraw" r:id="rId6" imgW="3063240" imgH="1691640" progId="SmartDraw.2">
                  <p:embed/>
                  <p:pic>
                    <p:nvPicPr>
                      <p:cNvPr id="2662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650" y="4059235"/>
                        <a:ext cx="3886200" cy="2433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Rectangle 9"/>
          <p:cNvSpPr>
            <a:spLocks noChangeArrowheads="1"/>
          </p:cNvSpPr>
          <p:nvPr/>
        </p:nvSpPr>
        <p:spPr bwMode="auto">
          <a:xfrm>
            <a:off x="6400800" y="1522414"/>
            <a:ext cx="3657600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lang="en-US" altLang="en-US" sz="240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>
              <a:xfrm>
                <a:off x="5800725" y="2039935"/>
                <a:ext cx="5457825" cy="3379790"/>
              </a:xfrm>
              <a:prstGeom prst="rect">
                <a:avLst/>
              </a:prstGeom>
            </p:spPr>
            <p:txBody>
              <a:bodyPr vert="horz" lIns="91436" tIns="45718" rIns="91436" bIns="45718" rtlCol="0">
                <a:noAutofit/>
              </a:bodyPr>
              <a:lstStyle>
                <a:lvl1pPr marL="341305" indent="-34130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73074" indent="-37305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4179" indent="-300023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2791" indent="-290506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2971" indent="-274632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altLang="en-US" sz="2400" dirty="0" smtClean="0">
                    <a:latin typeface="Calibri" panose="020F0502020204030204" pitchFamily="34" charset="0"/>
                  </a:rPr>
                  <a:t>The two histograms shown in the left may have the same boxplot representation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en-US" dirty="0">
                    <a:latin typeface="Calibri" panose="020F0502020204030204" pitchFamily="34" charset="0"/>
                  </a:rPr>
                  <a:t>The same values for: min,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>
                    <a:latin typeface="Calibri" panose="020F0502020204030204" pitchFamily="34" charset="0"/>
                  </a:rPr>
                  <a:t>, median,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en-US" dirty="0">
                    <a:latin typeface="Calibri" panose="020F0502020204030204" pitchFamily="34" charset="0"/>
                  </a:rPr>
                  <a:t>, max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en-US" sz="2400" dirty="0">
                    <a:latin typeface="Calibri" panose="020F0502020204030204" pitchFamily="34" charset="0"/>
                  </a:rPr>
                  <a:t>But they have rather different data distributions</a:t>
                </a:r>
              </a:p>
            </p:txBody>
          </p:sp>
        </mc:Choice>
        <mc:Fallback xmlns=""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725" y="2039935"/>
                <a:ext cx="5457825" cy="3379790"/>
              </a:xfrm>
              <a:prstGeom prst="rect">
                <a:avLst/>
              </a:prstGeom>
              <a:blipFill>
                <a:blip r:embed="rId8"/>
                <a:stretch>
                  <a:fillRect l="-894" t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079772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4648200" y="6477000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/>
              <a:t>Data Mining: Concepts and Techniques</a:t>
            </a:r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334818" y="269301"/>
            <a:ext cx="11369963" cy="738909"/>
          </a:xfrm>
        </p:spPr>
        <p:txBody>
          <a:bodyPr/>
          <a:lstStyle/>
          <a:p>
            <a:pPr eaLnBrk="1" hangingPunct="1"/>
            <a:r>
              <a:rPr lang="en-US" altLang="en-US"/>
              <a:t>Quantile Plot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5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52450" y="1331914"/>
                <a:ext cx="10681608" cy="2478087"/>
              </a:xfrm>
            </p:spPr>
            <p:txBody>
              <a:bodyPr/>
              <a:lstStyle/>
              <a:p>
                <a:pPr eaLnBrk="1" hangingPunct="1">
                  <a:spcAft>
                    <a:spcPts val="600"/>
                  </a:spcAft>
                </a:pPr>
                <a:r>
                  <a:rPr lang="en-US" altLang="en-US" sz="2400" dirty="0"/>
                  <a:t>Displays all of the data (allowing the user to assess both the overall behavior and unusual occurrences)</a:t>
                </a:r>
              </a:p>
              <a:p>
                <a:pPr eaLnBrk="1" hangingPunct="1">
                  <a:spcAft>
                    <a:spcPts val="600"/>
                  </a:spcAft>
                </a:pPr>
                <a:r>
                  <a:rPr lang="en-US" altLang="en-US" sz="2400" dirty="0"/>
                  <a:t>Plots </a:t>
                </a:r>
                <a:r>
                  <a:rPr lang="en-US" altLang="en-US" sz="2400" b="1" dirty="0"/>
                  <a:t>quantile</a:t>
                </a:r>
                <a:r>
                  <a:rPr lang="en-US" altLang="en-US" sz="2400" dirty="0"/>
                  <a:t> information</a:t>
                </a:r>
              </a:p>
              <a:p>
                <a:pPr lvl="1" eaLnBrk="1" hangingPunct="1">
                  <a:spcAft>
                    <a:spcPts val="600"/>
                  </a:spcAft>
                </a:pPr>
                <a:r>
                  <a:rPr lang="en-US" altLang="en-US" sz="2400" dirty="0"/>
                  <a:t>For a data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i="1" dirty="0"/>
                  <a:t> </a:t>
                </a:r>
                <a:r>
                  <a:rPr lang="en-US" altLang="en-US" sz="2400" dirty="0"/>
                  <a:t>data sorted in increasing order,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 i="1" dirty="0"/>
                  <a:t> </a:t>
                </a:r>
                <a:r>
                  <a:rPr lang="en-US" altLang="en-US" sz="2400" dirty="0"/>
                  <a:t>indicates that approximately</a:t>
                </a:r>
                <a:r>
                  <a:rPr lang="en-US" alt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𝑓𝑖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en-US" sz="2400" dirty="0"/>
                  <a:t> of the data are below or equal to the value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en-US" sz="2400" i="1" baseline="-25000" dirty="0"/>
              </a:p>
            </p:txBody>
          </p:sp>
        </mc:Choice>
        <mc:Fallback xmlns="">
          <p:sp>
            <p:nvSpPr>
              <p:cNvPr id="2765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2450" y="1331914"/>
                <a:ext cx="10681608" cy="2478087"/>
              </a:xfrm>
              <a:blipFill>
                <a:blip r:embed="rId3"/>
                <a:stretch>
                  <a:fillRect l="-457" t="-1966" r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3602038"/>
            <a:ext cx="6400800" cy="325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694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075" y="3007743"/>
            <a:ext cx="6630484" cy="3805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Quantile-Quantile (Q-Q) Plot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666" y="1143000"/>
            <a:ext cx="10896600" cy="22098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Graphs the quantiles of one univariate distribution against the corresponding quantiles of another</a:t>
            </a:r>
          </a:p>
          <a:p>
            <a:pPr eaLnBrk="1" hangingPunct="1"/>
            <a:r>
              <a:rPr lang="en-US" altLang="en-US" sz="2400" dirty="0"/>
              <a:t>View: Is there is a shift in going from one distribution to another?</a:t>
            </a:r>
          </a:p>
          <a:p>
            <a:pPr eaLnBrk="1" hangingPunct="1"/>
            <a:r>
              <a:rPr lang="en-US" altLang="en-US" sz="2400" dirty="0"/>
              <a:t>Example shows unit price of items sold at Branch 1 vs. Branch 2 for each quantile.  Unit prices of items sold at Branch 1 tend to be lower than those at Branch 2</a:t>
            </a:r>
          </a:p>
        </p:txBody>
      </p:sp>
    </p:spTree>
    <p:extLst>
      <p:ext uri="{BB962C8B-B14F-4D97-AF65-F5344CB8AC3E}">
        <p14:creationId xmlns:p14="http://schemas.microsoft.com/office/powerpoint/2010/main" val="112481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Image result for scatter 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008" y="1918060"/>
            <a:ext cx="6824477" cy="487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699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Scatter plot</a:t>
            </a:r>
          </a:p>
        </p:txBody>
      </p:sp>
      <p:sp>
        <p:nvSpPr>
          <p:cNvPr id="29700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71500" y="1295400"/>
            <a:ext cx="10972800" cy="1779588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Provides a first look at bivariate data to see clusters of points, outliers, etc.</a:t>
            </a:r>
          </a:p>
          <a:p>
            <a:pPr eaLnBrk="1" hangingPunct="1"/>
            <a:r>
              <a:rPr lang="en-US" altLang="en-US" sz="2400" dirty="0"/>
              <a:t>Each pair of values is treated as a pair of coordinates and plotted as points in the plane</a:t>
            </a:r>
          </a:p>
        </p:txBody>
      </p:sp>
      <p:pic>
        <p:nvPicPr>
          <p:cNvPr id="2970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5" y="3112915"/>
            <a:ext cx="5217843" cy="28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81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209550"/>
            <a:ext cx="10972800" cy="85725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Positively and Negatively Correlated Data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2724" y="4437062"/>
            <a:ext cx="4676775" cy="2116138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40000"/>
              </a:lnSpc>
            </a:pPr>
            <a:r>
              <a:rPr lang="en-US" altLang="en-US" sz="2400" dirty="0"/>
              <a:t>The left half fragment is positively correlated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en-US" sz="2400" dirty="0"/>
              <a:t>The right half is negative correlated</a:t>
            </a:r>
            <a:endParaRPr lang="en-US" altLang="en-US" sz="2400" dirty="0">
              <a:solidFill>
                <a:schemeClr val="hlink"/>
              </a:solidFill>
            </a:endParaRPr>
          </a:p>
        </p:txBody>
      </p:sp>
      <p:pic>
        <p:nvPicPr>
          <p:cNvPr id="30725" name="Picture 4" descr="ha02correl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295400"/>
            <a:ext cx="3365500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5" descr="ha02correl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219200"/>
            <a:ext cx="38100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6" descr="fig4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114800"/>
            <a:ext cx="3505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5715000" y="5076825"/>
            <a:ext cx="609600" cy="514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7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 descr="fig18-1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17950" y="1714500"/>
            <a:ext cx="4038600" cy="3733800"/>
          </a:xfrm>
          <a:noFill/>
        </p:spPr>
      </p:pic>
      <p:pic>
        <p:nvPicPr>
          <p:cNvPr id="31748" name="Picture 4" descr="fig18-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96200" y="1943100"/>
            <a:ext cx="4191000" cy="3505200"/>
          </a:xfrm>
          <a:noFill/>
        </p:spPr>
      </p:pic>
      <p:pic>
        <p:nvPicPr>
          <p:cNvPr id="31749" name="Picture 5" descr="fig18-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950" y="1735138"/>
            <a:ext cx="4267200" cy="3606800"/>
          </a:xfrm>
          <a:noFill/>
        </p:spPr>
      </p:pic>
      <p:sp>
        <p:nvSpPr>
          <p:cNvPr id="31750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/>
              <a:t> </a:t>
            </a:r>
            <a:r>
              <a:rPr lang="en-US" altLang="en-US" sz="4900" dirty="0"/>
              <a:t>Uncorrelated Data</a:t>
            </a:r>
          </a:p>
        </p:txBody>
      </p:sp>
    </p:spTree>
    <p:extLst>
      <p:ext uri="{BB962C8B-B14F-4D97-AF65-F5344CB8AC3E}">
        <p14:creationId xmlns:p14="http://schemas.microsoft.com/office/powerpoint/2010/main" val="285279770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28600"/>
            <a:ext cx="11106150" cy="838200"/>
          </a:xfrm>
        </p:spPr>
        <p:txBody>
          <a:bodyPr>
            <a:normAutofit/>
          </a:bodyPr>
          <a:lstStyle/>
          <a:p>
            <a:r>
              <a:rPr lang="en-US" altLang="en-US" sz="4400" dirty="0"/>
              <a:t>Similarity and Distance Measures</a:t>
            </a:r>
            <a:endParaRPr lang="en-US" alt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09235"/>
            <a:ext cx="10865223" cy="52578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dirty="0"/>
              <a:t>Data Matrix versus Dissimilarity Matrix 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Proximity Measures for Nominal Attributes 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Proximity Measures for Binary Attributes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Dissimilarity of Numeric Data: </a:t>
            </a:r>
            <a:r>
              <a:rPr lang="en-US" altLang="en-US" dirty="0" err="1"/>
              <a:t>Minkowski</a:t>
            </a:r>
            <a:r>
              <a:rPr lang="en-US" altLang="en-US" dirty="0"/>
              <a:t> Distance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Proximity Measures for Ordinal Attributes 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Dissimilarity for Attributes of Mixed Types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Cosine Similarity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Measuring Similar Distributions: The </a:t>
            </a:r>
            <a:r>
              <a:rPr lang="en-US" altLang="en-US" dirty="0" err="1"/>
              <a:t>Kullback-Leibler</a:t>
            </a:r>
            <a:r>
              <a:rPr lang="en-US" altLang="en-US" dirty="0"/>
              <a:t> Divergence  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Capturing Hidden Semantics in Similarity Measures</a:t>
            </a:r>
          </a:p>
        </p:txBody>
      </p:sp>
    </p:spTree>
    <p:extLst>
      <p:ext uri="{BB962C8B-B14F-4D97-AF65-F5344CB8AC3E}">
        <p14:creationId xmlns:p14="http://schemas.microsoft.com/office/powerpoint/2010/main" val="184366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56665" y="304800"/>
            <a:ext cx="10954870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/>
              <a:t>Types of Data Sets: (3) </a:t>
            </a:r>
            <a:r>
              <a:rPr lang="en-US" altLang="en-US" dirty="0">
                <a:cs typeface="Times New Roman" panose="02020603050405020304" pitchFamily="18" charset="0"/>
              </a:rPr>
              <a:t>Ordered Data</a:t>
            </a:r>
            <a:endParaRPr lang="en-US" altLang="en-US" dirty="0"/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666" y="1151556"/>
            <a:ext cx="5768198" cy="552597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Video data: sequence of images</a:t>
            </a: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Temporal data: time-series</a:t>
            </a: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Sequential Data: transaction sequences</a:t>
            </a: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Genetic sequence data</a:t>
            </a:r>
          </a:p>
        </p:txBody>
      </p:sp>
      <p:pic>
        <p:nvPicPr>
          <p:cNvPr id="37892" name="Picture 4" descr="http://www.panspermia.org/cllu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612" y="3637815"/>
            <a:ext cx="5179096" cy="303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http://www.albertbelle.net/pictures/jimart/belleartb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451" y="1684625"/>
            <a:ext cx="6688257" cy="187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6" name="Picture 8" descr="https://onlinecourses.science.psu.edu/stat510/sites/onlinecourses.science.psu.edu.stat510/files/L01/graph_01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41" y="2474064"/>
            <a:ext cx="3245990" cy="216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67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/>
          <a:lstStyle/>
          <a:p>
            <a:r>
              <a:rPr lang="en-US" altLang="en-US" dirty="0"/>
              <a:t>Similarity, Dissimilarity, and Proximity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262" y="1233409"/>
            <a:ext cx="10148934" cy="545031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sz="2400" b="1" dirty="0"/>
              <a:t>Similarity </a:t>
            </a:r>
            <a:r>
              <a:rPr lang="en-US" sz="2400" b="1" dirty="0"/>
              <a:t>measure</a:t>
            </a:r>
            <a:r>
              <a:rPr lang="en-US" sz="2400" dirty="0"/>
              <a:t> or </a:t>
            </a:r>
            <a:r>
              <a:rPr lang="en-US" sz="2400" b="1" dirty="0"/>
              <a:t>similarity function</a:t>
            </a:r>
            <a:endParaRPr lang="en-US" altLang="en-US" sz="2400" b="1" dirty="0"/>
          </a:p>
          <a:p>
            <a:pPr lvl="1">
              <a:spcBef>
                <a:spcPts val="1200"/>
              </a:spcBef>
            </a:pPr>
            <a:r>
              <a:rPr lang="en-US" sz="2400" dirty="0"/>
              <a:t>A real-valued function that quantifies the similarity between two objects</a:t>
            </a:r>
            <a:endParaRPr lang="en-US" altLang="en-US" sz="2400" b="1" dirty="0"/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Measure how two data objects are alike: The higher value, the more alike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Often falls in the range [0,1]:  0: no similarity; 1: completely similar</a:t>
            </a:r>
          </a:p>
          <a:p>
            <a:pPr>
              <a:spcBef>
                <a:spcPts val="1200"/>
              </a:spcBef>
            </a:pPr>
            <a:r>
              <a:rPr lang="en-US" altLang="en-US" sz="2400" b="1" dirty="0"/>
              <a:t>Dissimilarity</a:t>
            </a:r>
            <a:r>
              <a:rPr lang="en-US" altLang="en-US" sz="2400" dirty="0"/>
              <a:t> (or </a:t>
            </a:r>
            <a:r>
              <a:rPr lang="en-US" altLang="en-US" sz="2400" b="1" dirty="0"/>
              <a:t>distance</a:t>
            </a:r>
            <a:r>
              <a:rPr lang="en-US" altLang="en-US" sz="2400" dirty="0"/>
              <a:t>) measure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Numerical measure of how different two data objects are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In some sense, the inverse of similarity: </a:t>
            </a:r>
            <a:r>
              <a:rPr lang="en-US" sz="2400" dirty="0"/>
              <a:t> The </a:t>
            </a:r>
            <a:r>
              <a:rPr lang="en-US" altLang="en-US" sz="2400" dirty="0"/>
              <a:t>lower, the more alike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Minimum dissimilarity is often 0 (i.e., completely similar)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Range [0, 1] or [0, ∞) , depending on the definition</a:t>
            </a:r>
          </a:p>
          <a:p>
            <a:pPr>
              <a:spcBef>
                <a:spcPts val="1200"/>
              </a:spcBef>
            </a:pPr>
            <a:r>
              <a:rPr lang="en-US" altLang="en-US" sz="2400" b="1" dirty="0"/>
              <a:t>Proximity</a:t>
            </a:r>
            <a:r>
              <a:rPr lang="en-US" altLang="en-US" sz="2400" dirty="0"/>
              <a:t> usually refers to either similarity or dissimilarity</a:t>
            </a:r>
          </a:p>
        </p:txBody>
      </p:sp>
    </p:spTree>
    <p:extLst>
      <p:ext uri="{BB962C8B-B14F-4D97-AF65-F5344CB8AC3E}">
        <p14:creationId xmlns:p14="http://schemas.microsoft.com/office/powerpoint/2010/main" val="319690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Data Matrix and Dissimilarity Matrix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262" y="1167897"/>
            <a:ext cx="7912728" cy="5316648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en-US" sz="2400" dirty="0"/>
              <a:t>Data matrix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en-US" sz="2400" dirty="0"/>
              <a:t>A data matrix of n data points with </a:t>
            </a:r>
            <a:r>
              <a:rPr lang="en-US" altLang="en-US" sz="2400" i="1" dirty="0"/>
              <a:t>l</a:t>
            </a:r>
            <a:r>
              <a:rPr lang="en-US" altLang="en-US" sz="2400" dirty="0"/>
              <a:t> dimensions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en-US" sz="2400" dirty="0"/>
              <a:t>Dissimilarity (distance) matrix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en-US" sz="2400" dirty="0"/>
              <a:t>n data points, but registers only the distance </a:t>
            </a:r>
            <a:r>
              <a:rPr lang="en-US" altLang="zh-CN" sz="2400" i="1" dirty="0">
                <a:ea typeface="SimSun" panose="02010600030101010101" pitchFamily="2" charset="-122"/>
              </a:rPr>
              <a:t>d</a:t>
            </a:r>
            <a:r>
              <a:rPr lang="en-US" altLang="zh-CN" sz="2400" dirty="0">
                <a:ea typeface="SimSun" panose="02010600030101010101" pitchFamily="2" charset="-122"/>
              </a:rPr>
              <a:t>(</a:t>
            </a:r>
            <a:r>
              <a:rPr lang="en-US" altLang="zh-CN" sz="2400" i="1" dirty="0" err="1">
                <a:ea typeface="SimSun" panose="02010600030101010101" pitchFamily="2" charset="-122"/>
              </a:rPr>
              <a:t>i</a:t>
            </a:r>
            <a:r>
              <a:rPr lang="en-US" altLang="zh-CN" sz="2400" i="1" dirty="0">
                <a:ea typeface="SimSun" panose="02010600030101010101" pitchFamily="2" charset="-122"/>
              </a:rPr>
              <a:t>, j</a:t>
            </a:r>
            <a:r>
              <a:rPr lang="en-US" altLang="zh-CN" sz="2400" dirty="0">
                <a:ea typeface="SimSun" panose="02010600030101010101" pitchFamily="2" charset="-122"/>
              </a:rPr>
              <a:t>) (typically metric)</a:t>
            </a:r>
            <a:endParaRPr lang="en-US" altLang="en-US" sz="2400" dirty="0"/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en-US" sz="2400" dirty="0"/>
              <a:t>Usually symmetric, thus a triangular matrix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solidFill>
                  <a:srgbClr val="FF0000"/>
                </a:solidFill>
                <a:ea typeface="SimSun" panose="02010600030101010101" pitchFamily="2" charset="-122"/>
              </a:rPr>
              <a:t>Distance functions </a:t>
            </a:r>
            <a:r>
              <a:rPr lang="en-US" altLang="zh-CN" sz="2400" dirty="0">
                <a:ea typeface="SimSun" panose="02010600030101010101" pitchFamily="2" charset="-122"/>
              </a:rPr>
              <a:t>are usually different for real, </a:t>
            </a:r>
            <a:r>
              <a:rPr lang="en-US" altLang="zh-CN" sz="2400" dirty="0" err="1">
                <a:ea typeface="SimSun" panose="02010600030101010101" pitchFamily="2" charset="-122"/>
              </a:rPr>
              <a:t>boolean</a:t>
            </a:r>
            <a:r>
              <a:rPr lang="en-US" altLang="zh-CN" sz="2400" dirty="0">
                <a:ea typeface="SimSun" panose="02010600030101010101" pitchFamily="2" charset="-122"/>
              </a:rPr>
              <a:t>, categorical, ordinal, ratio, and vector variables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>
                <a:ea typeface="SimSun" panose="02010600030101010101" pitchFamily="2" charset="-122"/>
              </a:rPr>
              <a:t>Weights can be associated with different variables based on applications and data semantics</a:t>
            </a:r>
            <a:endParaRPr lang="en-US" altLang="zh-CN" sz="2400" dirty="0">
              <a:ea typeface="SimSun" panose="02010600030101010101" pitchFamily="2" charset="-122"/>
              <a:sym typeface="Symbol" panose="05050102010706020507" pitchFamily="18" charset="2"/>
            </a:endParaRPr>
          </a:p>
          <a:p>
            <a:pPr lvl="1"/>
            <a:endParaRPr lang="en-US" altLang="en-US" sz="2400" dirty="0"/>
          </a:p>
        </p:txBody>
      </p:sp>
      <p:sp>
        <p:nvSpPr>
          <p:cNvPr id="2" name="Right Arrow 1"/>
          <p:cNvSpPr/>
          <p:nvPr/>
        </p:nvSpPr>
        <p:spPr>
          <a:xfrm>
            <a:off x="7427666" y="1762408"/>
            <a:ext cx="914400" cy="497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 rot="777763">
            <a:off x="7523431" y="3563671"/>
            <a:ext cx="769545" cy="52510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233763" y="1190896"/>
          <a:ext cx="3529680" cy="2138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4" name="Equation" r:id="rId4" imgW="1549080" imgH="939600" progId="Equation.DSMT4">
                  <p:embed/>
                </p:oleObj>
              </mc:Choice>
              <mc:Fallback>
                <p:oleObj name="Equation" r:id="rId4" imgW="1549080" imgH="939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33763" y="1190896"/>
                        <a:ext cx="3529680" cy="2138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8516938" y="3687751"/>
          <a:ext cx="3246505" cy="1837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5" name="Equation" r:id="rId6" imgW="1612800" imgH="914400" progId="Equation.DSMT4">
                  <p:embed/>
                </p:oleObj>
              </mc:Choice>
              <mc:Fallback>
                <p:oleObj name="Equation" r:id="rId6" imgW="1612800" imgH="9144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16938" y="3687751"/>
                        <a:ext cx="3246505" cy="1837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241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dirty="0"/>
              <a:t>Standardizing Numeric Data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9138" y="1281967"/>
            <a:ext cx="10832123" cy="528295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Z-score: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X: raw score to be standardized, </a:t>
            </a:r>
            <a:r>
              <a:rPr lang="el-GR" altLang="en-US" dirty="0">
                <a:latin typeface="Calibri" panose="020F0502020204030204" pitchFamily="34" charset="0"/>
                <a:cs typeface="Tahoma" panose="020B0604030504040204" pitchFamily="34" charset="0"/>
              </a:rPr>
              <a:t>μ</a:t>
            </a:r>
            <a:r>
              <a:rPr lang="en-US" altLang="en-US" dirty="0">
                <a:latin typeface="Calibri" panose="020F0502020204030204" pitchFamily="34" charset="0"/>
                <a:cs typeface="Tahoma" panose="020B0604030504040204" pitchFamily="34" charset="0"/>
              </a:rPr>
              <a:t>: mean of the population, </a:t>
            </a:r>
            <a:r>
              <a:rPr lang="el-GR" altLang="en-US" dirty="0">
                <a:latin typeface="Calibri" panose="020F0502020204030204" pitchFamily="34" charset="0"/>
                <a:cs typeface="Tahoma" panose="020B0604030504040204" pitchFamily="34" charset="0"/>
              </a:rPr>
              <a:t>σ</a:t>
            </a:r>
            <a:r>
              <a:rPr lang="en-US" altLang="en-US" dirty="0">
                <a:latin typeface="Calibri" panose="020F0502020204030204" pitchFamily="34" charset="0"/>
                <a:cs typeface="Tahoma" panose="020B0604030504040204" pitchFamily="34" charset="0"/>
              </a:rPr>
              <a:t>: standard deviation</a:t>
            </a:r>
            <a:endParaRPr lang="el-GR" altLang="en-US" dirty="0">
              <a:latin typeface="Calibri" panose="020F0502020204030204" pitchFamily="34" charset="0"/>
              <a:cs typeface="Tahoma" panose="020B0604030504040204" pitchFamily="34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the distance between the raw score and the population mean in units of the standard deviation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  <a:cs typeface="Tahoma" panose="020B0604030504040204" pitchFamily="34" charset="0"/>
              </a:rPr>
              <a:t>negative </a:t>
            </a:r>
            <a:r>
              <a:rPr lang="en-US" altLang="en-US" dirty="0">
                <a:latin typeface="Calibri" panose="020F0502020204030204" pitchFamily="34" charset="0"/>
              </a:rPr>
              <a:t>when the raw score is below the mean, “+” when above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An alternative way: Calculate the mean absolute deviation</a:t>
            </a:r>
          </a:p>
          <a:p>
            <a:pPr eaLnBrk="1" hangingPunct="1">
              <a:lnSpc>
                <a:spcPct val="110000"/>
              </a:lnSpc>
            </a:pPr>
            <a:endParaRPr lang="en-US" altLang="en-US" dirty="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latin typeface="Calibri" panose="020F0502020204030204" pitchFamily="34" charset="0"/>
              </a:rPr>
              <a:t>where</a:t>
            </a:r>
          </a:p>
          <a:p>
            <a:pPr lvl="1" eaLnBrk="1" hangingPunct="1">
              <a:lnSpc>
                <a:spcPct val="110000"/>
              </a:lnSpc>
            </a:pPr>
            <a:endParaRPr lang="en-US" altLang="en-US" dirty="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standardized measure (</a:t>
            </a:r>
            <a:r>
              <a:rPr lang="en-US" altLang="en-US" i="1" dirty="0">
                <a:latin typeface="Calibri" panose="020F0502020204030204" pitchFamily="34" charset="0"/>
              </a:rPr>
              <a:t>z-score</a:t>
            </a:r>
            <a:r>
              <a:rPr lang="en-US" altLang="en-US" dirty="0">
                <a:latin typeface="Calibri" panose="020F0502020204030204" pitchFamily="34" charset="0"/>
              </a:rPr>
              <a:t>):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Using mean absolute deviation is more robust than using standard deviation </a:t>
            </a:r>
          </a:p>
        </p:txBody>
      </p:sp>
      <p:graphicFrame>
        <p:nvGraphicFramePr>
          <p:cNvPr id="59397" name="Object 4"/>
          <p:cNvGraphicFramePr>
            <a:graphicFrameLocks noChangeAspect="1"/>
          </p:cNvGraphicFramePr>
          <p:nvPr/>
        </p:nvGraphicFramePr>
        <p:xfrm>
          <a:off x="2403231" y="4849813"/>
          <a:ext cx="28194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6" name="Equation" r:id="rId4" imgW="2374900" imgH="419100" progId="Equation.3">
                  <p:embed/>
                </p:oleObj>
              </mc:Choice>
              <mc:Fallback>
                <p:oleObj name="Equation" r:id="rId4" imgW="2374900" imgH="419100" progId="Equation.3">
                  <p:embed/>
                  <p:pic>
                    <p:nvPicPr>
                      <p:cNvPr id="5939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231" y="4849813"/>
                        <a:ext cx="28194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8" name="Object 5"/>
          <p:cNvGraphicFramePr>
            <a:graphicFrameLocks noChangeAspect="1"/>
          </p:cNvGraphicFramePr>
          <p:nvPr/>
        </p:nvGraphicFramePr>
        <p:xfrm>
          <a:off x="3505200" y="4087814"/>
          <a:ext cx="53340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7" name="Equation" r:id="rId6" imgW="4343400" imgH="406400" progId="Equation.3">
                  <p:embed/>
                </p:oleObj>
              </mc:Choice>
              <mc:Fallback>
                <p:oleObj name="Equation" r:id="rId6" imgW="4343400" imgH="406400" progId="Equation.3">
                  <p:embed/>
                  <p:pic>
                    <p:nvPicPr>
                      <p:cNvPr id="5939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4087814"/>
                        <a:ext cx="533400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9" name="Object 6"/>
          <p:cNvGraphicFramePr>
            <a:graphicFrameLocks noChangeAspect="1"/>
          </p:cNvGraphicFramePr>
          <p:nvPr/>
        </p:nvGraphicFramePr>
        <p:xfrm>
          <a:off x="5791200" y="5274164"/>
          <a:ext cx="190500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8" name="Equation" r:id="rId8" imgW="1409088" imgH="660113" progId="Equation.3">
                  <p:embed/>
                </p:oleObj>
              </mc:Choice>
              <mc:Fallback>
                <p:oleObj name="Equation" r:id="rId8" imgW="1409088" imgH="660113" progId="Equation.3">
                  <p:embed/>
                  <p:pic>
                    <p:nvPicPr>
                      <p:cNvPr id="5939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5274164"/>
                        <a:ext cx="190500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00" name="Object 7"/>
          <p:cNvGraphicFramePr>
            <a:graphicFrameLocks noGrp="1" noChangeAspect="1"/>
          </p:cNvGraphicFramePr>
          <p:nvPr>
            <p:ph sz="half" idx="2"/>
            <p:extLst/>
          </p:nvPr>
        </p:nvGraphicFramePr>
        <p:xfrm>
          <a:off x="2177282" y="1233715"/>
          <a:ext cx="1409700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9" name="Equation" r:id="rId10" imgW="952087" imgH="406224" progId="Equation.3">
                  <p:embed/>
                </p:oleObj>
              </mc:Choice>
              <mc:Fallback>
                <p:oleObj name="Equation" r:id="rId10" imgW="952087" imgH="406224" progId="Equation.3">
                  <p:embed/>
                  <p:pic>
                    <p:nvPicPr>
                      <p:cNvPr id="5940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7282" y="1233715"/>
                        <a:ext cx="1409700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366046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534154" y="304800"/>
            <a:ext cx="11325886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Data Matrix and Dissimilarity Matrix</a:t>
            </a:r>
          </a:p>
        </p:txBody>
      </p:sp>
      <p:graphicFrame>
        <p:nvGraphicFramePr>
          <p:cNvPr id="60420" name="Object 4"/>
          <p:cNvGraphicFramePr>
            <a:graphicFrameLocks noChangeAspect="1"/>
          </p:cNvGraphicFramePr>
          <p:nvPr/>
        </p:nvGraphicFramePr>
        <p:xfrm>
          <a:off x="5069021" y="1961582"/>
          <a:ext cx="2947987" cy="158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1" name="Worksheet" r:id="rId4" imgW="1838249" imgH="857402" progId="Excel.Sheet.8">
                  <p:embed/>
                </p:oleObj>
              </mc:Choice>
              <mc:Fallback>
                <p:oleObj name="Worksheet" r:id="rId4" imgW="1838249" imgH="857402" progId="Excel.Sheet.8">
                  <p:embed/>
                  <p:pic>
                    <p:nvPicPr>
                      <p:cNvPr id="604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9021" y="1961582"/>
                        <a:ext cx="2947987" cy="158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4904715" y="3962401"/>
            <a:ext cx="62401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b="1" dirty="0">
                <a:solidFill>
                  <a:srgbClr val="000000"/>
                </a:solidFill>
              </a:rPr>
              <a:t>Dissimilarity Matrix (by </a:t>
            </a:r>
            <a:r>
              <a:rPr lang="en-US" altLang="en-US" sz="2000" b="1" dirty="0">
                <a:solidFill>
                  <a:srgbClr val="FF0000"/>
                </a:solidFill>
              </a:rPr>
              <a:t>Euclidean Distance</a:t>
            </a:r>
            <a:r>
              <a:rPr lang="en-US" altLang="en-US" sz="2000" b="1" dirty="0"/>
              <a:t>)</a:t>
            </a:r>
          </a:p>
        </p:txBody>
      </p:sp>
      <p:graphicFrame>
        <p:nvGraphicFramePr>
          <p:cNvPr id="60422" name="Object 6"/>
          <p:cNvGraphicFramePr>
            <a:graphicFrameLocks noChangeAspect="1"/>
          </p:cNvGraphicFramePr>
          <p:nvPr/>
        </p:nvGraphicFramePr>
        <p:xfrm>
          <a:off x="5069021" y="4417446"/>
          <a:ext cx="4906962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2" name="Worksheet" r:id="rId6" imgW="3057441" imgH="866747" progId="Excel.Sheet.8">
                  <p:embed/>
                </p:oleObj>
              </mc:Choice>
              <mc:Fallback>
                <p:oleObj name="Worksheet" r:id="rId6" imgW="3057441" imgH="866747" progId="Excel.Sheet.8">
                  <p:embed/>
                  <p:pic>
                    <p:nvPicPr>
                      <p:cNvPr id="604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9021" y="4417446"/>
                        <a:ext cx="4906962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4904715" y="1325562"/>
            <a:ext cx="3276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Data Matrix</a:t>
            </a:r>
          </a:p>
        </p:txBody>
      </p:sp>
      <p:graphicFrame>
        <p:nvGraphicFramePr>
          <p:cNvPr id="60424" name="Object 12"/>
          <p:cNvGraphicFramePr>
            <a:graphicFrameLocks noChangeAspect="1"/>
          </p:cNvGraphicFramePr>
          <p:nvPr/>
        </p:nvGraphicFramePr>
        <p:xfrm>
          <a:off x="398352" y="1282574"/>
          <a:ext cx="4209862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3" name="SmartDraw" r:id="rId8" imgW="4379976" imgH="5551932" progId="SmartDraw.2">
                  <p:embed/>
                </p:oleObj>
              </mc:Choice>
              <mc:Fallback>
                <p:oleObj name="SmartDraw" r:id="rId8" imgW="4379976" imgH="5551932" progId="SmartDraw.2">
                  <p:embed/>
                  <p:pic>
                    <p:nvPicPr>
                      <p:cNvPr id="604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352" y="1282574"/>
                        <a:ext cx="4209862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404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>
          <a:xfrm>
            <a:off x="497941" y="228600"/>
            <a:ext cx="11117655" cy="6858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Distance on Numeric Data: </a:t>
            </a:r>
            <a:r>
              <a:rPr lang="en-US" altLang="en-US" sz="4000" dirty="0" err="1"/>
              <a:t>Minkowski</a:t>
            </a:r>
            <a:r>
              <a:rPr lang="en-US" altLang="en-US" sz="4000" dirty="0"/>
              <a:t> Distance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9955" y="1119617"/>
            <a:ext cx="10420539" cy="5426044"/>
          </a:xfrm>
        </p:spPr>
        <p:txBody>
          <a:bodyPr/>
          <a:lstStyle/>
          <a:p>
            <a:pPr marL="381000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 err="1">
                <a:solidFill>
                  <a:srgbClr val="FF0000"/>
                </a:solidFill>
              </a:rPr>
              <a:t>Minkowski</a:t>
            </a:r>
            <a:r>
              <a:rPr lang="en-US" altLang="en-US" sz="2400" dirty="0">
                <a:solidFill>
                  <a:srgbClr val="FF0000"/>
                </a:solidFill>
              </a:rPr>
              <a:t> distance</a:t>
            </a:r>
            <a:r>
              <a:rPr lang="en-US" altLang="en-US" sz="2400" dirty="0"/>
              <a:t>: A popular distance measure</a:t>
            </a:r>
          </a:p>
          <a:p>
            <a:pPr marL="838200" lvl="1" indent="-381000" eaLnBrk="1" hangingPunct="1">
              <a:spcBef>
                <a:spcPts val="600"/>
              </a:spcBef>
              <a:spcAft>
                <a:spcPts val="600"/>
              </a:spcAft>
              <a:buNone/>
            </a:pPr>
            <a:endParaRPr lang="en-US" altLang="en-US" sz="2400" dirty="0"/>
          </a:p>
          <a:p>
            <a:pPr marL="838200" lvl="1" indent="-38100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en-US" sz="2400" dirty="0"/>
              <a:t>where  </a:t>
            </a:r>
            <a:r>
              <a:rPr lang="en-US" altLang="en-US" sz="2400" i="1" dirty="0" err="1"/>
              <a:t>i</a:t>
            </a:r>
            <a:r>
              <a:rPr lang="en-US" altLang="en-US" sz="2400" dirty="0"/>
              <a:t> = (</a:t>
            </a:r>
            <a:r>
              <a:rPr lang="en-US" altLang="en-US" sz="2400" i="1" dirty="0"/>
              <a:t>x</a:t>
            </a:r>
            <a:r>
              <a:rPr lang="en-US" altLang="en-US" sz="2400" baseline="-25000" dirty="0"/>
              <a:t>i1</a:t>
            </a:r>
            <a:r>
              <a:rPr lang="en-US" altLang="en-US" sz="2400" dirty="0"/>
              <a:t>, </a:t>
            </a:r>
            <a:r>
              <a:rPr lang="en-US" altLang="en-US" sz="2400" i="1" dirty="0"/>
              <a:t>x</a:t>
            </a:r>
            <a:r>
              <a:rPr lang="en-US" altLang="en-US" sz="2400" baseline="-25000" dirty="0"/>
              <a:t>i2</a:t>
            </a:r>
            <a:r>
              <a:rPr lang="en-US" altLang="en-US" sz="2400" dirty="0"/>
              <a:t>, …, </a:t>
            </a:r>
            <a:r>
              <a:rPr lang="en-US" altLang="en-US" sz="2400" i="1" dirty="0" err="1"/>
              <a:t>x</a:t>
            </a:r>
            <a:r>
              <a:rPr lang="en-US" altLang="en-US" sz="2400" baseline="-25000" dirty="0" err="1"/>
              <a:t>il</a:t>
            </a:r>
            <a:r>
              <a:rPr lang="en-US" altLang="en-US" sz="2400" dirty="0"/>
              <a:t>) and</a:t>
            </a:r>
            <a:r>
              <a:rPr lang="en-US" altLang="en-US" sz="2400" i="1" dirty="0"/>
              <a:t> j</a:t>
            </a:r>
            <a:r>
              <a:rPr lang="en-US" altLang="en-US" sz="2400" dirty="0"/>
              <a:t> = (</a:t>
            </a:r>
            <a:r>
              <a:rPr lang="en-US" altLang="en-US" sz="2400" i="1" dirty="0"/>
              <a:t>x</a:t>
            </a:r>
            <a:r>
              <a:rPr lang="en-US" altLang="en-US" sz="2400" baseline="-25000" dirty="0"/>
              <a:t>j1</a:t>
            </a:r>
            <a:r>
              <a:rPr lang="en-US" altLang="en-US" sz="2400" dirty="0"/>
              <a:t>, </a:t>
            </a:r>
            <a:r>
              <a:rPr lang="en-US" altLang="en-US" sz="2400" i="1" dirty="0"/>
              <a:t>x</a:t>
            </a:r>
            <a:r>
              <a:rPr lang="en-US" altLang="en-US" sz="2400" baseline="-25000" dirty="0"/>
              <a:t>j2</a:t>
            </a:r>
            <a:r>
              <a:rPr lang="en-US" altLang="en-US" sz="2400" dirty="0"/>
              <a:t>, …, </a:t>
            </a:r>
            <a:r>
              <a:rPr lang="en-US" altLang="en-US" sz="2400" i="1" dirty="0" err="1"/>
              <a:t>x</a:t>
            </a:r>
            <a:r>
              <a:rPr lang="en-US" altLang="en-US" sz="2400" baseline="-25000" dirty="0" err="1"/>
              <a:t>jl</a:t>
            </a:r>
            <a:r>
              <a:rPr lang="en-US" altLang="en-US" sz="2400" dirty="0"/>
              <a:t>) are two </a:t>
            </a:r>
            <a:r>
              <a:rPr lang="en-US" altLang="en-US" sz="2400" i="1" dirty="0"/>
              <a:t>l</a:t>
            </a:r>
            <a:r>
              <a:rPr lang="en-US" altLang="en-US" sz="2400" dirty="0"/>
              <a:t>-dimensional data objects, and </a:t>
            </a:r>
            <a:r>
              <a:rPr lang="en-US" altLang="en-US" sz="2400" i="1" dirty="0"/>
              <a:t>p</a:t>
            </a:r>
            <a:r>
              <a:rPr lang="en-US" altLang="en-US" sz="2400" dirty="0"/>
              <a:t> is the order (the distance so defined is also called L-</a:t>
            </a:r>
            <a:r>
              <a:rPr lang="en-US" altLang="en-US" sz="2400" i="1" dirty="0"/>
              <a:t>p</a:t>
            </a:r>
            <a:r>
              <a:rPr lang="en-US" altLang="en-US" sz="2400" dirty="0"/>
              <a:t> norm)</a:t>
            </a:r>
          </a:p>
          <a:p>
            <a:pPr marL="381000" indent="-381000">
              <a:spcAft>
                <a:spcPts val="600"/>
              </a:spcAft>
            </a:pPr>
            <a:r>
              <a:rPr lang="en-US" altLang="en-US" sz="2400" dirty="0"/>
              <a:t>Properties</a:t>
            </a:r>
          </a:p>
          <a:p>
            <a:pPr marL="838200" lvl="1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j) </a:t>
            </a:r>
            <a:r>
              <a:rPr lang="en-US" altLang="en-US" sz="2400" dirty="0">
                <a:sym typeface="Symbol" panose="05050102010706020507" pitchFamily="18" charset="2"/>
              </a:rPr>
              <a:t>&gt; 0 if </a:t>
            </a:r>
            <a:r>
              <a:rPr lang="en-US" altLang="en-US" sz="2400" dirty="0" err="1">
                <a:sym typeface="Symbol" panose="05050102010706020507" pitchFamily="18" charset="2"/>
              </a:rPr>
              <a:t>i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cs typeface="Tahoma" panose="020B0604030504040204" pitchFamily="34" charset="0"/>
                <a:sym typeface="Symbol" panose="05050102010706020507" pitchFamily="18" charset="2"/>
              </a:rPr>
              <a:t>≠ j</a:t>
            </a:r>
            <a:r>
              <a:rPr lang="en-US" altLang="en-US" sz="2400" dirty="0">
                <a:cs typeface="Tahoma" panose="020B0604030504040204" pitchFamily="34" charset="0"/>
              </a:rPr>
              <a:t>, and </a:t>
            </a: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i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anose="05050102010706020507" pitchFamily="18" charset="2"/>
              </a:rPr>
              <a:t>= 0 </a:t>
            </a:r>
            <a:r>
              <a:rPr lang="en-US" altLang="en-US" sz="2400" dirty="0"/>
              <a:t>(Positivity)</a:t>
            </a:r>
          </a:p>
          <a:p>
            <a:pPr marL="838200" lvl="1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j) </a:t>
            </a:r>
            <a:r>
              <a:rPr lang="en-US" altLang="en-US" sz="2400" dirty="0">
                <a:sym typeface="Symbol" panose="05050102010706020507" pitchFamily="18" charset="2"/>
              </a:rPr>
              <a:t>= </a:t>
            </a:r>
            <a:r>
              <a:rPr lang="en-US" altLang="en-US" sz="2400" dirty="0"/>
              <a:t>d(j, </a:t>
            </a:r>
            <a:r>
              <a:rPr lang="en-US" altLang="en-US" sz="2400" dirty="0" err="1"/>
              <a:t>i</a:t>
            </a:r>
            <a:r>
              <a:rPr lang="en-US" altLang="en-US" sz="2400" dirty="0"/>
              <a:t>)</a:t>
            </a:r>
            <a:r>
              <a:rPr lang="en-US" altLang="en-US" sz="2400" i="1" dirty="0"/>
              <a:t>  </a:t>
            </a:r>
            <a:r>
              <a:rPr lang="en-US" altLang="en-US" sz="2400" dirty="0"/>
              <a:t>(Symmetry)</a:t>
            </a:r>
          </a:p>
          <a:p>
            <a:pPr marL="838200" lvl="1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j) </a:t>
            </a:r>
            <a:r>
              <a:rPr lang="en-US" altLang="en-US" sz="2400" dirty="0">
                <a:sym typeface="Symbol" panose="05050102010706020507" pitchFamily="18" charset="2"/>
              </a:rPr>
              <a:t> </a:t>
            </a: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k) </a:t>
            </a:r>
            <a:r>
              <a:rPr lang="en-US" altLang="en-US" sz="2400" dirty="0">
                <a:sym typeface="Symbol" panose="05050102010706020507" pitchFamily="18" charset="2"/>
              </a:rPr>
              <a:t>+ </a:t>
            </a:r>
            <a:r>
              <a:rPr lang="en-US" altLang="en-US" sz="2400" dirty="0"/>
              <a:t>d(k, j)</a:t>
            </a:r>
            <a:r>
              <a:rPr lang="en-US" altLang="en-US" sz="2400" i="1" dirty="0"/>
              <a:t>  </a:t>
            </a:r>
            <a:r>
              <a:rPr lang="en-US" altLang="en-US" sz="2400" dirty="0"/>
              <a:t>(Triangle Inequality)</a:t>
            </a:r>
            <a:endParaRPr lang="en-US" altLang="en-US" sz="2400" i="1" dirty="0"/>
          </a:p>
          <a:p>
            <a:pPr marL="381000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A distance that satisfies these properties is a </a:t>
            </a:r>
            <a:r>
              <a:rPr lang="en-US" altLang="en-US" sz="2400" dirty="0">
                <a:solidFill>
                  <a:srgbClr val="FF0000"/>
                </a:solidFill>
              </a:rPr>
              <a:t>metric</a:t>
            </a:r>
          </a:p>
          <a:p>
            <a:pPr marL="381000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Note:  There are nonmetric dissimilarities, e.g., set differences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197976" y="1550715"/>
          <a:ext cx="6481586" cy="624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7" name="Equation" r:id="rId4" imgW="3162240" imgH="304560" progId="Equation.DSMT4">
                  <p:embed/>
                </p:oleObj>
              </mc:Choice>
              <mc:Fallback>
                <p:oleObj name="Equation" r:id="rId4" imgW="3162240" imgH="30456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97976" y="1550715"/>
                        <a:ext cx="6481586" cy="6249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267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Special Cases of </a:t>
            </a:r>
            <a:r>
              <a:rPr lang="en-US" altLang="en-US" sz="4000" dirty="0" err="1"/>
              <a:t>Minkowski</a:t>
            </a:r>
            <a:r>
              <a:rPr lang="en-US" altLang="en-US" sz="4000" dirty="0"/>
              <a:t> Distance</a:t>
            </a:r>
            <a:endParaRPr lang="en-US" altLang="en-US" sz="5400" dirty="0"/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42795" y="1295400"/>
            <a:ext cx="10465807" cy="4055122"/>
          </a:xfrm>
        </p:spPr>
        <p:txBody>
          <a:bodyPr/>
          <a:lstStyle/>
          <a:p>
            <a:r>
              <a:rPr lang="en-US" altLang="en-US" i="1" dirty="0">
                <a:latin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= 1: (L</a:t>
            </a:r>
            <a:r>
              <a:rPr lang="en-US" altLang="en-US" baseline="-30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norm)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Manhattan (or city block) distance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E.g., the Hamming distance: the number of bits that are different between two binary vectors</a:t>
            </a:r>
          </a:p>
          <a:p>
            <a:pPr marL="0" indent="0" eaLnBrk="1" hangingPunct="1">
              <a:buNone/>
            </a:pPr>
            <a:endParaRPr lang="en-US" altLang="en-US" i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i="1" dirty="0">
                <a:latin typeface="Calibri" panose="020F0502020204030204" pitchFamily="34" charset="0"/>
                <a:cs typeface="Times New Roman" panose="02020603050405020304" pitchFamily="18" charset="0"/>
              </a:rPr>
              <a:t>p 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= 2:  (L</a:t>
            </a:r>
            <a:r>
              <a:rPr lang="en-US" altLang="en-US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norm)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Euclidean distance</a:t>
            </a:r>
          </a:p>
          <a:p>
            <a:pPr lvl="4" eaLnBrk="1" hangingPunct="1"/>
            <a:endParaRPr lang="en-US" alt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i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en-US" i="1" dirty="0">
                <a:latin typeface="Calibri" panose="020F0502020204030204" pitchFamily="34" charset="0"/>
                <a:cs typeface="Times New Roman" panose="02020603050405020304" pitchFamily="18" charset="0"/>
              </a:rPr>
              <a:t>p 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: (</a:t>
            </a:r>
            <a:r>
              <a:rPr lang="en-US" alt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altLang="en-US" baseline="-300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max</a:t>
            </a:r>
            <a:r>
              <a:rPr lang="en-US" altLang="en-US" baseline="-300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norm, L</a:t>
            </a:r>
            <a:r>
              <a:rPr lang="en-US" altLang="en-US" baseline="-30000" dirty="0">
                <a:latin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altLang="en-US" baseline="-300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norm)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“supremum” distance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The maximum difference between any component (attribute) of the vectors</a:t>
            </a:r>
          </a:p>
          <a:p>
            <a:pPr lvl="1" eaLnBrk="1" hangingPunct="1"/>
            <a:endParaRPr lang="en-US" alt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743325" y="2289175"/>
          <a:ext cx="5700713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0" name="Equation" r:id="rId4" imgW="2781000" imgH="241200" progId="Equation.DSMT4">
                  <p:embed/>
                </p:oleObj>
              </mc:Choice>
              <mc:Fallback>
                <p:oleObj name="Equation" r:id="rId4" imgW="2781000" imgH="2412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43325" y="2289175"/>
                        <a:ext cx="5700713" cy="49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Content Placeholder 8"/>
          <p:cNvGraphicFramePr>
            <a:graphicFrameLocks noGrp="1" noChangeAspect="1"/>
          </p:cNvGraphicFramePr>
          <p:nvPr>
            <p:ph sz="half" idx="2"/>
          </p:nvPr>
        </p:nvGraphicFramePr>
        <p:xfrm>
          <a:off x="2757488" y="3552497"/>
          <a:ext cx="7956550" cy="689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1" name="Equation" r:id="rId6" imgW="3124080" imgH="304560" progId="Equation.DSMT4">
                  <p:embed/>
                </p:oleObj>
              </mc:Choice>
              <mc:Fallback>
                <p:oleObj name="Equation" r:id="rId6" imgW="3124080" imgH="304560" progId="Equation.DSMT4">
                  <p:embed/>
                  <p:pic>
                    <p:nvPicPr>
                      <p:cNvPr id="9" name="Content Placeholder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57488" y="3552497"/>
                        <a:ext cx="7956550" cy="6893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4085" y="5350522"/>
            <a:ext cx="9774517" cy="6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8399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Example: </a:t>
            </a:r>
            <a:r>
              <a:rPr lang="en-US" altLang="en-US" dirty="0" err="1"/>
              <a:t>Minkowski</a:t>
            </a:r>
            <a:r>
              <a:rPr lang="en-US" altLang="en-US" dirty="0"/>
              <a:t> Distance at Special Cases</a:t>
            </a:r>
          </a:p>
        </p:txBody>
      </p:sp>
      <p:graphicFrame>
        <p:nvGraphicFramePr>
          <p:cNvPr id="63493" name="Object 4"/>
          <p:cNvGraphicFramePr>
            <a:graphicFrameLocks noChangeAspect="1"/>
          </p:cNvGraphicFramePr>
          <p:nvPr/>
        </p:nvGraphicFramePr>
        <p:xfrm>
          <a:off x="1238179" y="1295399"/>
          <a:ext cx="29622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1" name="Worksheet" r:id="rId4" imgW="1838249" imgH="819302" progId="Excel.Sheet.8">
                  <p:embed/>
                </p:oleObj>
              </mc:Choice>
              <mc:Fallback>
                <p:oleObj name="Worksheet" r:id="rId4" imgW="1838249" imgH="819302" progId="Excel.Sheet.8">
                  <p:embed/>
                  <p:pic>
                    <p:nvPicPr>
                      <p:cNvPr id="6349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179" y="1295399"/>
                        <a:ext cx="2962275" cy="136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4" name="Object 5"/>
          <p:cNvGraphicFramePr>
            <a:graphicFrameLocks noChangeAspect="1"/>
          </p:cNvGraphicFramePr>
          <p:nvPr/>
        </p:nvGraphicFramePr>
        <p:xfrm>
          <a:off x="5334000" y="1600200"/>
          <a:ext cx="4948238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2" name="Worksheet" r:id="rId6" imgW="3057449" imgH="819302" progId="Excel.Sheet.8">
                  <p:embed/>
                </p:oleObj>
              </mc:Choice>
              <mc:Fallback>
                <p:oleObj name="Worksheet" r:id="rId6" imgW="3057449" imgH="819302" progId="Excel.Sheet.8">
                  <p:embed/>
                  <p:pic>
                    <p:nvPicPr>
                      <p:cNvPr id="6349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600200"/>
                        <a:ext cx="4948238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5" name="Object 6"/>
          <p:cNvGraphicFramePr>
            <a:graphicFrameLocks noChangeAspect="1"/>
          </p:cNvGraphicFramePr>
          <p:nvPr/>
        </p:nvGraphicFramePr>
        <p:xfrm>
          <a:off x="5334000" y="3429000"/>
          <a:ext cx="4948238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3" name="Worksheet" r:id="rId8" imgW="3057449" imgH="819302" progId="Excel.Sheet.8">
                  <p:embed/>
                </p:oleObj>
              </mc:Choice>
              <mc:Fallback>
                <p:oleObj name="Worksheet" r:id="rId8" imgW="3057449" imgH="819302" progId="Excel.Sheet.8">
                  <p:embed/>
                  <p:pic>
                    <p:nvPicPr>
                      <p:cNvPr id="6349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429000"/>
                        <a:ext cx="4948238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6" name="Object 7"/>
          <p:cNvGraphicFramePr>
            <a:graphicFrameLocks noChangeAspect="1"/>
          </p:cNvGraphicFramePr>
          <p:nvPr/>
        </p:nvGraphicFramePr>
        <p:xfrm>
          <a:off x="5334000" y="5254626"/>
          <a:ext cx="4872038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4" name="Worksheet" r:id="rId10" imgW="3057449" imgH="838200" progId="Excel.Sheet.8">
                  <p:embed/>
                </p:oleObj>
              </mc:Choice>
              <mc:Fallback>
                <p:oleObj name="Worksheet" r:id="rId10" imgW="3057449" imgH="838200" progId="Excel.Sheet.8">
                  <p:embed/>
                  <p:pic>
                    <p:nvPicPr>
                      <p:cNvPr id="6349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5254626"/>
                        <a:ext cx="4872038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7" name="Rectangle 16"/>
          <p:cNvSpPr>
            <a:spLocks noChangeArrowheads="1"/>
          </p:cNvSpPr>
          <p:nvPr/>
        </p:nvSpPr>
        <p:spPr bwMode="auto">
          <a:xfrm>
            <a:off x="5249339" y="1175542"/>
            <a:ext cx="2576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+mn-lt"/>
              </a:rPr>
              <a:t>Manhattan (L</a:t>
            </a:r>
            <a:r>
              <a:rPr lang="en-US" altLang="en-US" sz="2400" b="1" baseline="-25000" dirty="0">
                <a:solidFill>
                  <a:srgbClr val="000000"/>
                </a:solidFill>
                <a:latin typeface="+mn-lt"/>
              </a:rPr>
              <a:t>1</a:t>
            </a:r>
            <a:r>
              <a:rPr lang="en-US" altLang="en-US" sz="2400" b="1" dirty="0">
                <a:solidFill>
                  <a:srgbClr val="000000"/>
                </a:solidFill>
                <a:latin typeface="+mn-lt"/>
              </a:rPr>
              <a:t>)</a:t>
            </a:r>
          </a:p>
        </p:txBody>
      </p:sp>
      <p:sp>
        <p:nvSpPr>
          <p:cNvPr id="63498" name="Rectangle 17"/>
          <p:cNvSpPr>
            <a:spLocks noChangeArrowheads="1"/>
          </p:cNvSpPr>
          <p:nvPr/>
        </p:nvSpPr>
        <p:spPr bwMode="auto">
          <a:xfrm>
            <a:off x="5285551" y="3018135"/>
            <a:ext cx="19127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+mn-lt"/>
              </a:rPr>
              <a:t>Euclidean (L</a:t>
            </a:r>
            <a:r>
              <a:rPr lang="en-US" altLang="en-US" sz="2400" b="1" baseline="-25000" dirty="0">
                <a:solidFill>
                  <a:srgbClr val="000000"/>
                </a:solidFill>
                <a:latin typeface="+mn-lt"/>
              </a:rPr>
              <a:t>2</a:t>
            </a:r>
            <a:r>
              <a:rPr lang="en-US" altLang="en-US" sz="2400" b="1" dirty="0">
                <a:solidFill>
                  <a:srgbClr val="000000"/>
                </a:solidFill>
                <a:latin typeface="+mn-lt"/>
              </a:rPr>
              <a:t>)</a:t>
            </a:r>
          </a:p>
        </p:txBody>
      </p:sp>
      <p:sp>
        <p:nvSpPr>
          <p:cNvPr id="63499" name="Rectangle 18"/>
          <p:cNvSpPr>
            <a:spLocks noChangeArrowheads="1"/>
          </p:cNvSpPr>
          <p:nvPr/>
        </p:nvSpPr>
        <p:spPr bwMode="auto">
          <a:xfrm>
            <a:off x="5285551" y="4802014"/>
            <a:ext cx="21897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+mn-lt"/>
              </a:rPr>
              <a:t>Supremum (</a:t>
            </a:r>
            <a:r>
              <a:rPr lang="en-US" altLang="en-US" sz="2400" b="1" dirty="0">
                <a:latin typeface="+mn-lt"/>
                <a:cs typeface="Times New Roman" panose="02020603050405020304" pitchFamily="18" charset="0"/>
              </a:rPr>
              <a:t>L</a:t>
            </a:r>
            <a:r>
              <a:rPr lang="en-US" altLang="en-US" sz="2400" b="1" baseline="-30000" dirty="0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altLang="en-US" sz="2400" b="1" dirty="0">
                <a:latin typeface="+mn-lt"/>
                <a:cs typeface="Times New Roman" panose="02020603050405020304" pitchFamily="18" charset="0"/>
              </a:rPr>
              <a:t>) </a:t>
            </a:r>
            <a:endParaRPr lang="en-US" altLang="en-US" sz="2400" b="1" dirty="0">
              <a:solidFill>
                <a:srgbClr val="000000"/>
              </a:solidFill>
              <a:latin typeface="+mn-lt"/>
            </a:endParaRPr>
          </a:p>
        </p:txBody>
      </p:sp>
      <p:graphicFrame>
        <p:nvGraphicFramePr>
          <p:cNvPr id="63500" name="Object 19"/>
          <p:cNvGraphicFramePr>
            <a:graphicFrameLocks noChangeAspect="1"/>
          </p:cNvGraphicFramePr>
          <p:nvPr/>
        </p:nvGraphicFramePr>
        <p:xfrm>
          <a:off x="642796" y="2819400"/>
          <a:ext cx="4153043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5" name="SmartDraw" r:id="rId12" imgW="4379976" imgH="5551932" progId="SmartDraw.2">
                  <p:embed/>
                </p:oleObj>
              </mc:Choice>
              <mc:Fallback>
                <p:oleObj name="SmartDraw" r:id="rId12" imgW="4379976" imgH="5551932" progId="SmartDraw.2">
                  <p:embed/>
                  <p:pic>
                    <p:nvPicPr>
                      <p:cNvPr id="6350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796" y="2819400"/>
                        <a:ext cx="4153043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716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Proximity Measure for Binary Attributes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261" y="988978"/>
            <a:ext cx="7161291" cy="49863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A contingency table for binary data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Distance measure for symmetric binary variables: 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Distance measure for asymmetric binary variables: </a:t>
            </a:r>
          </a:p>
          <a:p>
            <a:pPr>
              <a:lnSpc>
                <a:spcPct val="150000"/>
              </a:lnSpc>
            </a:pPr>
            <a:r>
              <a:rPr lang="en-US" altLang="en-US" sz="2400" dirty="0" err="1">
                <a:latin typeface="Calibri" panose="020F0502020204030204" pitchFamily="34" charset="0"/>
              </a:rPr>
              <a:t>Jaccard</a:t>
            </a:r>
            <a:r>
              <a:rPr lang="en-US" altLang="en-US" sz="2400" dirty="0">
                <a:latin typeface="Calibri" panose="020F0502020204030204" pitchFamily="34" charset="0"/>
              </a:rPr>
              <a:t> coefficient (</a:t>
            </a:r>
            <a:r>
              <a:rPr lang="en-US" altLang="en-US" sz="2400" i="1" dirty="0">
                <a:solidFill>
                  <a:srgbClr val="FF0000"/>
                </a:solidFill>
                <a:latin typeface="Calibri" panose="020F0502020204030204" pitchFamily="34" charset="0"/>
              </a:rPr>
              <a:t>similarity</a:t>
            </a:r>
            <a:r>
              <a:rPr lang="en-US" altLang="en-US" sz="2400" dirty="0">
                <a:latin typeface="Calibri" panose="020F0502020204030204" pitchFamily="34" charset="0"/>
              </a:rPr>
              <a:t> measure for </a:t>
            </a:r>
            <a:r>
              <a:rPr lang="en-US" altLang="en-US" sz="2400" i="1" dirty="0">
                <a:latin typeface="Calibri" panose="020F0502020204030204" pitchFamily="34" charset="0"/>
              </a:rPr>
              <a:t>asymmetric </a:t>
            </a:r>
            <a:r>
              <a:rPr lang="en-US" altLang="en-US" sz="2400" dirty="0">
                <a:latin typeface="Calibri" panose="020F0502020204030204" pitchFamily="34" charset="0"/>
              </a:rPr>
              <a:t>binary variables): 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Note: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Jaccard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coefficient is the same as “coherence”:</a:t>
            </a:r>
          </a:p>
        </p:txBody>
      </p:sp>
      <p:pic>
        <p:nvPicPr>
          <p:cNvPr id="5" name="Picture 36" descr="eqcontingency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82" y="1738070"/>
            <a:ext cx="39624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7"/>
          <p:cNvSpPr txBox="1">
            <a:spLocks noChangeArrowheads="1"/>
          </p:cNvSpPr>
          <p:nvPr/>
        </p:nvSpPr>
        <p:spPr bwMode="auto">
          <a:xfrm>
            <a:off x="711200" y="2147889"/>
            <a:ext cx="9636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Object </a:t>
            </a:r>
            <a:r>
              <a:rPr lang="en-US" altLang="en-US" sz="1800" i="1" dirty="0" err="1">
                <a:solidFill>
                  <a:srgbClr val="000000"/>
                </a:solidFill>
              </a:rPr>
              <a:t>i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  <p:sp>
        <p:nvSpPr>
          <p:cNvPr id="7" name="Text Box 38"/>
          <p:cNvSpPr txBox="1">
            <a:spLocks noChangeArrowheads="1"/>
          </p:cNvSpPr>
          <p:nvPr/>
        </p:nvSpPr>
        <p:spPr bwMode="auto">
          <a:xfrm>
            <a:off x="3307484" y="1461455"/>
            <a:ext cx="9763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Object </a:t>
            </a:r>
            <a:r>
              <a:rPr lang="en-US" altLang="en-US" sz="1800" i="1" dirty="0">
                <a:solidFill>
                  <a:srgbClr val="000000"/>
                </a:solidFill>
              </a:rPr>
              <a:t>j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  <p:pic>
        <p:nvPicPr>
          <p:cNvPr id="8" name="Picture 30" descr="eqbinarysy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48" y="2826753"/>
            <a:ext cx="3183929" cy="694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1" descr="eqbinaryasy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877" y="3567013"/>
            <a:ext cx="2493308" cy="608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8" descr="eqjaccar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612" y="4691996"/>
            <a:ext cx="3906060" cy="60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5" descr="eqcoheren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2507" y="5848936"/>
            <a:ext cx="8305800" cy="731838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517188" y="5472920"/>
            <a:ext cx="4362730" cy="384721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(a concept discussed in Pattern Discovery)</a:t>
            </a:r>
          </a:p>
        </p:txBody>
      </p:sp>
    </p:spTree>
    <p:extLst>
      <p:ext uri="{BB962C8B-B14F-4D97-AF65-F5344CB8AC3E}">
        <p14:creationId xmlns:p14="http://schemas.microsoft.com/office/powerpoint/2010/main" val="178133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-35119" y="175475"/>
            <a:ext cx="12282535" cy="762000"/>
          </a:xfrm>
        </p:spPr>
        <p:txBody>
          <a:bodyPr>
            <a:noAutofit/>
          </a:bodyPr>
          <a:lstStyle/>
          <a:p>
            <a:r>
              <a:rPr lang="en-US" altLang="en-US" sz="3600" dirty="0"/>
              <a:t>Example: Dissimilarity between Asymmetric Binary Variables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8446" y="2519143"/>
            <a:ext cx="10221362" cy="54503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Gender is a symmetric attribute (not counted in)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The remaining attributes are asymmetric binary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Let the values Y and P be 1, and the value N be 0</a:t>
            </a:r>
          </a:p>
          <a:p>
            <a:pPr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Distance: </a:t>
            </a:r>
            <a:endParaRPr lang="en-US" altLang="en-US" sz="2400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593348" y="1230530"/>
          <a:ext cx="7368398" cy="141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8" name="Document" r:id="rId4" imgW="6819900" imgH="1475232" progId="Word.Document.8">
                  <p:embed/>
                </p:oleObj>
              </mc:Choice>
              <mc:Fallback>
                <p:oleObj name="Document" r:id="rId4" imgW="6819900" imgH="1475232" progId="Word.Document.8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348" y="1230530"/>
                        <a:ext cx="7368398" cy="14107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1465263" y="4779963"/>
          <a:ext cx="4449762" cy="179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9" name="Equation" r:id="rId6" imgW="2019300" imgH="1219200" progId="Equation.3">
                  <p:embed/>
                </p:oleObj>
              </mc:Choice>
              <mc:Fallback>
                <p:oleObj name="Equation" r:id="rId6" imgW="2019300" imgH="1219200" progId="Equation.3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263" y="4779963"/>
                        <a:ext cx="4449762" cy="179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8875817" y="1409724"/>
          <a:ext cx="2118512" cy="152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2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∑</a:t>
                      </a:r>
                      <a:r>
                        <a:rPr lang="en-US" baseline="-25000" dirty="0"/>
                        <a:t>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∑</a:t>
                      </a:r>
                      <a:r>
                        <a:rPr lang="en-US" baseline="-25000" dirty="0"/>
                        <a:t>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292408" y="1935889"/>
            <a:ext cx="615636" cy="38472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55521" y="1038169"/>
            <a:ext cx="783048" cy="3847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Mary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061080" y="3250594"/>
          <a:ext cx="2118512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∑</a:t>
                      </a:r>
                      <a:r>
                        <a:rPr lang="en-US" baseline="-25000" dirty="0"/>
                        <a:t>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∑</a:t>
                      </a:r>
                      <a:r>
                        <a:rPr lang="en-US" baseline="-25000" dirty="0"/>
                        <a:t>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600226" y="2934303"/>
            <a:ext cx="783048" cy="3847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Jim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718857" y="5117239"/>
          <a:ext cx="2118512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2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∑</a:t>
                      </a:r>
                      <a:r>
                        <a:rPr lang="en-US" baseline="-25000" dirty="0"/>
                        <a:t>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∑</a:t>
                      </a:r>
                      <a:r>
                        <a:rPr lang="en-US" baseline="-25000" dirty="0"/>
                        <a:t>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103221" y="5833374"/>
            <a:ext cx="615636" cy="38472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Jim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0462" y="4780228"/>
            <a:ext cx="783048" cy="3847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Mary</a:t>
            </a:r>
          </a:p>
        </p:txBody>
      </p:sp>
      <p:pic>
        <p:nvPicPr>
          <p:cNvPr id="14" name="Picture 31" descr="eqbinaryasy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199" y="4046103"/>
            <a:ext cx="2562033" cy="579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474168" y="3901551"/>
            <a:ext cx="615636" cy="38472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Jack</a:t>
            </a:r>
          </a:p>
        </p:txBody>
      </p:sp>
    </p:spTree>
    <p:extLst>
      <p:ext uri="{BB962C8B-B14F-4D97-AF65-F5344CB8AC3E}">
        <p14:creationId xmlns:p14="http://schemas.microsoft.com/office/powerpoint/2010/main" val="361569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Proximity Measure for Categorical Attributes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4690" y="1233409"/>
            <a:ext cx="9415237" cy="54503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/>
              <a:t>Categorical data, also called nominal attributes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 Example:  Color (red, yellow, blue, green), profession, etc.  </a:t>
            </a:r>
          </a:p>
          <a:p>
            <a:pPr>
              <a:lnSpc>
                <a:spcPct val="150000"/>
              </a:lnSpc>
            </a:pPr>
            <a:r>
              <a:rPr lang="en-US" altLang="en-US" sz="2400" u="sng" dirty="0"/>
              <a:t>Method 1</a:t>
            </a:r>
            <a:r>
              <a:rPr lang="en-US" altLang="en-US" sz="2400" dirty="0"/>
              <a:t>: Simple matching</a:t>
            </a:r>
            <a:endParaRPr lang="en-US" altLang="en-US" sz="2400" i="1" dirty="0"/>
          </a:p>
          <a:p>
            <a:pPr lvl="1">
              <a:lnSpc>
                <a:spcPct val="150000"/>
              </a:lnSpc>
            </a:pPr>
            <a:r>
              <a:rPr lang="en-US" altLang="en-US" sz="2400" i="1" dirty="0"/>
              <a:t>m</a:t>
            </a:r>
            <a:r>
              <a:rPr lang="en-US" altLang="en-US" sz="2400" dirty="0"/>
              <a:t>: # of matches,</a:t>
            </a:r>
            <a:r>
              <a:rPr lang="en-US" altLang="en-US" sz="2400" i="1" dirty="0"/>
              <a:t> p</a:t>
            </a:r>
            <a:r>
              <a:rPr lang="en-US" altLang="en-US" sz="2400" dirty="0"/>
              <a:t>: total # of variables</a:t>
            </a:r>
          </a:p>
          <a:p>
            <a:pPr>
              <a:lnSpc>
                <a:spcPct val="150000"/>
              </a:lnSpc>
            </a:pPr>
            <a:endParaRPr lang="en-US" altLang="en-US" sz="2400" dirty="0"/>
          </a:p>
          <a:p>
            <a:pPr>
              <a:lnSpc>
                <a:spcPct val="150000"/>
              </a:lnSpc>
            </a:pPr>
            <a:endParaRPr lang="en-US" altLang="en-US" sz="2400" u="sng" dirty="0"/>
          </a:p>
          <a:p>
            <a:pPr>
              <a:lnSpc>
                <a:spcPct val="150000"/>
              </a:lnSpc>
            </a:pPr>
            <a:r>
              <a:rPr lang="en-US" altLang="en-US" sz="2400" u="sng" dirty="0"/>
              <a:t>Method 2</a:t>
            </a:r>
            <a:r>
              <a:rPr lang="en-US" altLang="en-US" sz="2400" dirty="0"/>
              <a:t>: Use a large number of binary attributes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/>
              <a:t>Creating a new binary attribute for each of the </a:t>
            </a:r>
            <a:r>
              <a:rPr lang="en-US" altLang="en-US" sz="2400" i="1" dirty="0"/>
              <a:t>M</a:t>
            </a:r>
            <a:r>
              <a:rPr lang="en-US" altLang="en-US" sz="2400" dirty="0"/>
              <a:t> nominal states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2665308" y="4042373"/>
          <a:ext cx="26670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3" name="Equation" r:id="rId4" imgW="1384300" imgH="469900" progId="Equation.3">
                  <p:embed/>
                </p:oleObj>
              </mc:Choice>
              <mc:Fallback>
                <p:oleObj name="Equation" r:id="rId4" imgW="1384300" imgH="469900" progId="Equation.3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5308" y="4042373"/>
                        <a:ext cx="266700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058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-254670" y="232610"/>
            <a:ext cx="12777537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sz="3600" dirty="0"/>
              <a:t>Types of Data Sets: (4) </a:t>
            </a:r>
            <a:r>
              <a:rPr lang="en-US" altLang="en-US" sz="3600" dirty="0">
                <a:cs typeface="Times New Roman" panose="02020603050405020304" pitchFamily="18" charset="0"/>
              </a:rPr>
              <a:t>Spatial, image and multimedia Data</a:t>
            </a:r>
            <a:endParaRPr lang="en-US" altLang="en-US" sz="3600" dirty="0"/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664" y="1204996"/>
            <a:ext cx="3530325" cy="3696527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Spatial data: maps</a:t>
            </a: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Image data: </a:t>
            </a: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Video data:</a:t>
            </a:r>
          </a:p>
        </p:txBody>
      </p:sp>
      <p:pic>
        <p:nvPicPr>
          <p:cNvPr id="36866" name="Picture 2" descr="https://learn.arcgis.com/en/arcgis-book/images/ch5/05-fig-5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586" y="1204996"/>
            <a:ext cx="53054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nda.membershipsoftware.org/files/iStock_000032315954_Lar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905" y="1913020"/>
            <a:ext cx="4677193" cy="311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29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Ordinal Variables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4690" y="1233409"/>
            <a:ext cx="9719460" cy="54503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An ordinal variable can be discrete or continuous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Order is important, e.g., rank (e.g., freshman, sophomore, junior, senior)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Can be treated like interval-scaled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Replace </a:t>
            </a:r>
            <a:r>
              <a:rPr lang="en-US" altLang="en-US" sz="2400" i="1" dirty="0"/>
              <a:t>an ordinal variable value</a:t>
            </a:r>
            <a:r>
              <a:rPr lang="en-US" altLang="en-US" sz="2400" dirty="0"/>
              <a:t> by its rank: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Map the range of each variable onto [0, 1] by replacing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i</a:t>
            </a:r>
            <a:r>
              <a:rPr lang="en-US" altLang="en-US" sz="2400" dirty="0" err="1"/>
              <a:t>-th</a:t>
            </a:r>
            <a:r>
              <a:rPr lang="en-US" altLang="en-US" sz="2400" dirty="0"/>
              <a:t> object in the </a:t>
            </a:r>
            <a:r>
              <a:rPr lang="en-US" altLang="en-US" sz="2400" i="1" dirty="0"/>
              <a:t>f</a:t>
            </a:r>
            <a:r>
              <a:rPr lang="en-US" altLang="en-US" sz="2400" dirty="0"/>
              <a:t>-</a:t>
            </a:r>
            <a:r>
              <a:rPr lang="en-US" altLang="en-US" sz="2400" dirty="0" err="1"/>
              <a:t>th</a:t>
            </a:r>
            <a:r>
              <a:rPr lang="en-US" altLang="en-US" sz="2400" dirty="0"/>
              <a:t> variable by </a:t>
            </a:r>
          </a:p>
          <a:p>
            <a:pPr lvl="1">
              <a:spcAft>
                <a:spcPts val="600"/>
              </a:spcAft>
            </a:pPr>
            <a:endParaRPr lang="en-US" altLang="en-US" sz="2400" dirty="0"/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Example:  freshman: 0; sophomore: 1/3; junior: 2/3; senior 1</a:t>
            </a:r>
          </a:p>
          <a:p>
            <a:pPr lvl="3">
              <a:spcAft>
                <a:spcPts val="600"/>
              </a:spcAft>
            </a:pPr>
            <a:r>
              <a:rPr lang="en-US" altLang="en-US" sz="2400" dirty="0"/>
              <a:t>Then distance:  d(freshman, senior) = 1, d(junior, senior) = 1/3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Compute the dissimilarity using methods for interval-scaled variables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217843" y="3655147"/>
          <a:ext cx="1612900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6" name="Equation" r:id="rId4" imgW="787320" imgH="469800" progId="Equation.DSMT4">
                  <p:embed/>
                </p:oleObj>
              </mc:Choice>
              <mc:Fallback>
                <p:oleObj name="Equation" r:id="rId4" imgW="787320" imgH="4698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17843" y="3655147"/>
                        <a:ext cx="1612900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7252853" y="2772930"/>
          <a:ext cx="1841946" cy="551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7" name="Equation" r:id="rId6" imgW="914400" imgH="241200" progId="Equation.DSMT4">
                  <p:embed/>
                </p:oleObj>
              </mc:Choice>
              <mc:Fallback>
                <p:oleObj name="Equation" r:id="rId6" imgW="914400" imgH="2412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52853" y="2772930"/>
                        <a:ext cx="1841946" cy="551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940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/>
          <a:lstStyle/>
          <a:p>
            <a:r>
              <a:rPr lang="en-US" altLang="en-US" dirty="0"/>
              <a:t>Attributes of Mixed Type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262" y="1151931"/>
            <a:ext cx="9904490" cy="558384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A dataset may contain all attribute types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Nominal, symmetric binary, asymmetric binary, numeric, and ordinal</a:t>
            </a:r>
          </a:p>
          <a:p>
            <a:pPr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One may use a weighted formula to combine their effects:</a:t>
            </a:r>
          </a:p>
          <a:p>
            <a:pPr>
              <a:spcAft>
                <a:spcPts val="600"/>
              </a:spcAft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 marL="200020" lvl="1" indent="0">
              <a:spcAft>
                <a:spcPts val="600"/>
              </a:spcAft>
              <a:buNone/>
            </a:pPr>
            <a:endParaRPr lang="en-US" altLang="en-US" sz="2400" i="1" dirty="0">
              <a:latin typeface="Calibri" panose="020F0502020204030204" pitchFamily="34" charset="0"/>
            </a:endParaRPr>
          </a:p>
          <a:p>
            <a:pPr lvl="1">
              <a:spcAft>
                <a:spcPts val="600"/>
              </a:spcAft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If</a:t>
            </a:r>
            <a:r>
              <a:rPr lang="en-US" altLang="en-US" sz="2400" i="1" dirty="0">
                <a:latin typeface="Calibri" panose="020F0502020204030204" pitchFamily="34" charset="0"/>
              </a:rPr>
              <a:t> f</a:t>
            </a:r>
            <a:r>
              <a:rPr lang="en-US" altLang="en-US" sz="2400" dirty="0">
                <a:latin typeface="Calibri" panose="020F0502020204030204" pitchFamily="34" charset="0"/>
              </a:rPr>
              <a:t>  is numeric: Use the normalized distance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If</a:t>
            </a:r>
            <a:r>
              <a:rPr lang="en-US" altLang="en-US" sz="2400" i="1" dirty="0">
                <a:latin typeface="Calibri" panose="020F0502020204030204" pitchFamily="34" charset="0"/>
              </a:rPr>
              <a:t> f</a:t>
            </a:r>
            <a:r>
              <a:rPr lang="en-US" altLang="en-US" sz="2400" dirty="0">
                <a:latin typeface="Calibri" panose="020F0502020204030204" pitchFamily="34" charset="0"/>
              </a:rPr>
              <a:t>  is binary or nominal:   </a:t>
            </a:r>
            <a:r>
              <a:rPr lang="en-US" altLang="en-US" sz="2400" dirty="0" err="1">
                <a:latin typeface="Calibri" panose="020F0502020204030204" pitchFamily="34" charset="0"/>
                <a:cs typeface="Tahoma" panose="020B0604030504040204" pitchFamily="34" charset="0"/>
              </a:rPr>
              <a:t>d</a:t>
            </a:r>
            <a:r>
              <a:rPr lang="en-US" altLang="en-US" sz="2400" baseline="-25000" dirty="0" err="1">
                <a:latin typeface="Calibri" panose="020F0502020204030204" pitchFamily="34" charset="0"/>
              </a:rPr>
              <a:t>ij</a:t>
            </a:r>
            <a:r>
              <a:rPr lang="en-US" altLang="en-US" sz="2400" baseline="30000" dirty="0">
                <a:latin typeface="Calibri" panose="020F0502020204030204" pitchFamily="34" charset="0"/>
              </a:rPr>
              <a:t>(f)</a:t>
            </a:r>
            <a:r>
              <a:rPr lang="en-US" altLang="en-US" sz="2400" dirty="0">
                <a:latin typeface="Calibri" panose="020F0502020204030204" pitchFamily="34" charset="0"/>
              </a:rPr>
              <a:t> = 0  if </a:t>
            </a:r>
            <a:r>
              <a:rPr lang="en-US" altLang="en-US" sz="2400" dirty="0" err="1">
                <a:latin typeface="Calibri" panose="020F0502020204030204" pitchFamily="34" charset="0"/>
              </a:rPr>
              <a:t>x</a:t>
            </a:r>
            <a:r>
              <a:rPr lang="en-US" altLang="en-US" sz="2400" baseline="-25000" dirty="0" err="1">
                <a:latin typeface="Calibri" panose="020F0502020204030204" pitchFamily="34" charset="0"/>
              </a:rPr>
              <a:t>if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</a:rPr>
              <a:t>= </a:t>
            </a:r>
            <a:r>
              <a:rPr lang="en-US" altLang="en-US" sz="2400" dirty="0" err="1">
                <a:latin typeface="Calibri" panose="020F0502020204030204" pitchFamily="34" charset="0"/>
              </a:rPr>
              <a:t>x</a:t>
            </a:r>
            <a:r>
              <a:rPr lang="en-US" altLang="en-US" sz="2400" baseline="-25000" dirty="0" err="1">
                <a:latin typeface="Calibri" panose="020F0502020204030204" pitchFamily="34" charset="0"/>
              </a:rPr>
              <a:t>jf</a:t>
            </a:r>
            <a:r>
              <a:rPr lang="en-US" altLang="en-US" sz="2400" dirty="0">
                <a:latin typeface="Calibri" panose="020F0502020204030204" pitchFamily="34" charset="0"/>
              </a:rPr>
              <a:t>; or </a:t>
            </a:r>
            <a:r>
              <a:rPr lang="en-US" altLang="en-US" sz="2400" dirty="0" err="1">
                <a:latin typeface="Calibri" panose="020F0502020204030204" pitchFamily="34" charset="0"/>
                <a:cs typeface="Tahoma" panose="020B0604030504040204" pitchFamily="34" charset="0"/>
              </a:rPr>
              <a:t>d</a:t>
            </a:r>
            <a:r>
              <a:rPr lang="en-US" altLang="en-US" sz="2400" baseline="-25000" dirty="0" err="1">
                <a:latin typeface="Calibri" panose="020F0502020204030204" pitchFamily="34" charset="0"/>
              </a:rPr>
              <a:t>ij</a:t>
            </a:r>
            <a:r>
              <a:rPr lang="en-US" altLang="en-US" sz="2400" baseline="30000" dirty="0">
                <a:latin typeface="Calibri" panose="020F0502020204030204" pitchFamily="34" charset="0"/>
              </a:rPr>
              <a:t>(f)</a:t>
            </a:r>
            <a:r>
              <a:rPr lang="en-US" altLang="en-US" sz="2400" dirty="0">
                <a:latin typeface="Calibri" panose="020F0502020204030204" pitchFamily="34" charset="0"/>
              </a:rPr>
              <a:t> = 1 otherwise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If</a:t>
            </a:r>
            <a:r>
              <a:rPr lang="en-US" altLang="en-US" sz="2400" i="1" dirty="0">
                <a:latin typeface="Calibri" panose="020F0502020204030204" pitchFamily="34" charset="0"/>
              </a:rPr>
              <a:t> f</a:t>
            </a:r>
            <a:r>
              <a:rPr lang="en-US" altLang="en-US" sz="2400" dirty="0">
                <a:latin typeface="Calibri" panose="020F0502020204030204" pitchFamily="34" charset="0"/>
              </a:rPr>
              <a:t>  is ordinal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Compute ranks </a:t>
            </a:r>
            <a:r>
              <a:rPr lang="en-US" altLang="en-US" sz="2400" dirty="0" err="1">
                <a:latin typeface="Calibri" panose="020F0502020204030204" pitchFamily="34" charset="0"/>
              </a:rPr>
              <a:t>z</a:t>
            </a:r>
            <a:r>
              <a:rPr lang="en-US" altLang="en-US" sz="2400" baseline="-25000" dirty="0" err="1">
                <a:latin typeface="Calibri" panose="020F0502020204030204" pitchFamily="34" charset="0"/>
              </a:rPr>
              <a:t>if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</a:rPr>
              <a:t> (where                       </a:t>
            </a:r>
            <a:r>
              <a:rPr lang="en-US" altLang="en-US" sz="2400" dirty="0" smtClean="0">
                <a:latin typeface="Calibri" panose="020F0502020204030204" pitchFamily="34" charset="0"/>
              </a:rPr>
              <a:t>  )</a:t>
            </a:r>
            <a:endParaRPr lang="en-US" altLang="en-US" sz="2400" dirty="0">
              <a:latin typeface="Calibri" panose="020F0502020204030204" pitchFamily="34" charset="0"/>
            </a:endParaRPr>
          </a:p>
          <a:p>
            <a:pPr lvl="2"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Treat </a:t>
            </a:r>
            <a:r>
              <a:rPr lang="en-US" altLang="en-US" sz="2400" dirty="0" err="1">
                <a:latin typeface="Calibri" panose="020F0502020204030204" pitchFamily="34" charset="0"/>
              </a:rPr>
              <a:t>z</a:t>
            </a:r>
            <a:r>
              <a:rPr lang="en-US" altLang="en-US" sz="2400" baseline="-25000" dirty="0" err="1">
                <a:latin typeface="Calibri" panose="020F0502020204030204" pitchFamily="34" charset="0"/>
              </a:rPr>
              <a:t>if</a:t>
            </a:r>
            <a:r>
              <a:rPr lang="en-US" altLang="en-US" sz="2400" dirty="0">
                <a:latin typeface="Calibri" panose="020F0502020204030204" pitchFamily="34" charset="0"/>
              </a:rPr>
              <a:t> as interval-scaled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904997"/>
              </p:ext>
            </p:extLst>
          </p:nvPr>
        </p:nvGraphicFramePr>
        <p:xfrm>
          <a:off x="4732564" y="5593329"/>
          <a:ext cx="1612900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0" name="Equation" r:id="rId4" imgW="787320" imgH="469800" progId="Equation.DSMT4">
                  <p:embed/>
                </p:oleObj>
              </mc:Choice>
              <mc:Fallback>
                <p:oleObj name="Equation" r:id="rId4" imgW="787320" imgH="4698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32564" y="5593329"/>
                        <a:ext cx="1612900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027802" y="2556058"/>
          <a:ext cx="2490693" cy="1741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1" name="Equation" r:id="rId6" imgW="1269720" imgH="888840" progId="Equation.DSMT4">
                  <p:embed/>
                </p:oleObj>
              </mc:Choice>
              <mc:Fallback>
                <p:oleObj name="Equation" r:id="rId6" imgW="1269720" imgH="88884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27802" y="2556058"/>
                        <a:ext cx="2490693" cy="1741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892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25" y="1201738"/>
            <a:ext cx="4800600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Title 1"/>
          <p:cNvSpPr>
            <a:spLocks noGrp="1"/>
          </p:cNvSpPr>
          <p:nvPr>
            <p:ph type="title"/>
          </p:nvPr>
        </p:nvSpPr>
        <p:spPr>
          <a:xfrm>
            <a:off x="350983" y="304800"/>
            <a:ext cx="10527224" cy="838200"/>
          </a:xfrm>
        </p:spPr>
        <p:txBody>
          <a:bodyPr>
            <a:normAutofit fontScale="90000"/>
          </a:bodyPr>
          <a:lstStyle/>
          <a:p>
            <a:r>
              <a:rPr lang="en-US" altLang="fa-IR" dirty="0" smtClean="0"/>
              <a:t>Example: </a:t>
            </a:r>
            <a:br>
              <a:rPr lang="en-US" altLang="fa-IR" dirty="0" smtClean="0"/>
            </a:br>
            <a:r>
              <a:rPr lang="en-US" altLang="fa-IR" dirty="0" smtClean="0"/>
              <a:t>Dissimilarity between attributes of mixed type</a:t>
            </a:r>
            <a:endParaRPr lang="fa-IR" altLang="fa-IR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Dissimilarity matrix based on the three attributes</a:t>
            </a:r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 smtClean="0"/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 smtClean="0"/>
          </a:p>
          <a:p>
            <a:pPr marL="0" indent="0">
              <a:buNone/>
              <a:defRPr/>
            </a:pPr>
            <a:r>
              <a:rPr lang="en-US" sz="2400" dirty="0"/>
              <a:t>For example</a:t>
            </a:r>
          </a:p>
          <a:p>
            <a:pPr>
              <a:defRPr/>
            </a:pPr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200" dirty="0"/>
          </a:p>
        </p:txBody>
      </p:sp>
      <p:pic>
        <p:nvPicPr>
          <p:cNvPr id="634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237" y="4110832"/>
            <a:ext cx="2905125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337" y="6134100"/>
            <a:ext cx="44958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421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Cosine Similarity of Two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58801" y="1149328"/>
                <a:ext cx="11283575" cy="5450312"/>
              </a:xfrm>
            </p:spPr>
            <p:txBody>
              <a:bodyPr/>
              <a:lstStyle/>
              <a:p>
                <a:r>
                  <a:rPr lang="en-US" altLang="en-US" sz="2400" dirty="0"/>
                  <a:t>A </a:t>
                </a:r>
                <a:r>
                  <a:rPr lang="en-US" altLang="en-US" sz="2400" b="1" dirty="0"/>
                  <a:t>document</a:t>
                </a:r>
                <a:r>
                  <a:rPr lang="en-US" altLang="en-US" sz="2400" dirty="0"/>
                  <a:t> can be represented by a bag of terms or a long vector, with each attribute recording the </a:t>
                </a:r>
                <a:r>
                  <a:rPr lang="en-US" altLang="en-US" sz="2400" i="1" dirty="0"/>
                  <a:t>frequency</a:t>
                </a:r>
                <a:r>
                  <a:rPr lang="en-US" altLang="en-US" sz="2400" dirty="0"/>
                  <a:t> of a particular term (such as word, keyword, or phrase) in the document</a:t>
                </a:r>
              </a:p>
              <a:p>
                <a:endParaRPr lang="en-US" altLang="en-US" sz="2400" dirty="0"/>
              </a:p>
              <a:p>
                <a:endParaRPr lang="en-US" altLang="en-US" sz="2400" dirty="0"/>
              </a:p>
              <a:p>
                <a:pPr marL="0" indent="0">
                  <a:buNone/>
                </a:pPr>
                <a:endParaRPr lang="en-US" altLang="en-US" sz="2400" dirty="0"/>
              </a:p>
              <a:p>
                <a:r>
                  <a:rPr lang="en-US" altLang="en-US" sz="2400" dirty="0"/>
                  <a:t>Other vector objects: Gene features in micro-arrays </a:t>
                </a:r>
              </a:p>
              <a:p>
                <a:r>
                  <a:rPr lang="en-US" altLang="en-US" sz="2400" dirty="0"/>
                  <a:t>Applications: Information retrieval, biologic taxonomy, gene feature mapping, etc.</a:t>
                </a:r>
              </a:p>
              <a:p>
                <a:r>
                  <a:rPr lang="en-US" altLang="en-US" sz="2400" dirty="0"/>
                  <a:t>Cosine measure: 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If </a:t>
                </a:r>
                <a:r>
                  <a:rPr lang="en-US" altLang="en-US" sz="2400" i="1" dirty="0">
                    <a:cs typeface="Times New Roman" panose="02020603050405020304" pitchFamily="18" charset="0"/>
                  </a:rPr>
                  <a:t>d</a:t>
                </a:r>
                <a:r>
                  <a:rPr lang="en-US" altLang="en-US" sz="2400" i="1" baseline="-30000" dirty="0">
                    <a:cs typeface="Times New Roman" panose="02020603050405020304" pitchFamily="18" charset="0"/>
                  </a:rPr>
                  <a:t>1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 and </a:t>
                </a:r>
                <a:r>
                  <a:rPr lang="en-US" altLang="en-US" sz="2400" i="1" dirty="0">
                    <a:cs typeface="Times New Roman" panose="02020603050405020304" pitchFamily="18" charset="0"/>
                  </a:rPr>
                  <a:t>d</a:t>
                </a:r>
                <a:r>
                  <a:rPr lang="en-US" altLang="en-US" sz="2400" i="1" baseline="-30000" dirty="0">
                    <a:cs typeface="Times New Roman" panose="02020603050405020304" pitchFamily="18" charset="0"/>
                  </a:rPr>
                  <a:t>2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 are two vectors (e.g., term-frequency vectors), then</a:t>
                </a:r>
              </a:p>
              <a:p>
                <a:pPr algn="just">
                  <a:buNone/>
                </a:pPr>
                <a:endParaRPr lang="en-US" altLang="en-US" sz="2400" dirty="0">
                  <a:cs typeface="Times New Roman" panose="02020603050405020304" pitchFamily="18" charset="0"/>
                </a:endParaRPr>
              </a:p>
              <a:p>
                <a:pPr lvl="2" algn="just">
                  <a:buNone/>
                </a:pPr>
                <a:endParaRPr lang="en-US" altLang="en-US" sz="2400" dirty="0">
                  <a:cs typeface="Times New Roman" panose="02020603050405020304" pitchFamily="18" charset="0"/>
                </a:endParaRPr>
              </a:p>
              <a:p>
                <a:pPr lvl="2" algn="just">
                  <a:buNone/>
                </a:pPr>
                <a:r>
                  <a:rPr lang="en-US" altLang="en-US" sz="2400" dirty="0">
                    <a:cs typeface="Times New Roman" panose="02020603050405020304" pitchFamily="18" charset="0"/>
                  </a:rPr>
                  <a:t>where </a:t>
                </a:r>
                <a:r>
                  <a:rPr lang="en-US" alt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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 indicates vector dot product,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∥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∥</m:t>
                    </m:r>
                  </m:oMath>
                </a14:m>
                <a:r>
                  <a:rPr lang="en-US" altLang="en-US" sz="2400" dirty="0">
                    <a:cs typeface="Times New Roman" panose="02020603050405020304" pitchFamily="18" charset="0"/>
                  </a:rPr>
                  <a:t>: the length of vector </a:t>
                </a:r>
                <a:r>
                  <a:rPr lang="en-US" altLang="en-US" sz="2400" i="1" dirty="0">
                    <a:cs typeface="Times New Roman" panose="02020603050405020304" pitchFamily="18" charset="0"/>
                  </a:rPr>
                  <a:t>d</a:t>
                </a:r>
              </a:p>
            </p:txBody>
          </p:sp>
        </mc:Choice>
        <mc:Fallback xmlns="">
          <p:sp>
            <p:nvSpPr>
              <p:cNvPr id="410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8801" y="1149328"/>
                <a:ext cx="11283575" cy="5450312"/>
              </a:xfrm>
              <a:blipFill>
                <a:blip r:embed="rId4"/>
                <a:stretch>
                  <a:fillRect l="-432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eqtab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799" y="2261608"/>
            <a:ext cx="8229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285377" y="4986106"/>
          <a:ext cx="3140075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5" name="Equation" r:id="rId6" imgW="1600200" imgH="431640" progId="Equation.DSMT4">
                  <p:embed/>
                </p:oleObj>
              </mc:Choice>
              <mc:Fallback>
                <p:oleObj name="Equation" r:id="rId6" imgW="1600200" imgH="4316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85377" y="4986106"/>
                        <a:ext cx="3140075" cy="849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722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Example: Calculating Cosine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52261" y="1170038"/>
                <a:ext cx="11397691" cy="5450312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</a:pPr>
                <a:r>
                  <a:rPr lang="en-US" altLang="en-US" sz="2400" dirty="0"/>
                  <a:t>Calculating Cosine Similarity:</a:t>
                </a:r>
              </a:p>
              <a:p>
                <a:pPr lvl="1">
                  <a:spcBef>
                    <a:spcPts val="1200"/>
                  </a:spcBef>
                </a:pPr>
                <a:endParaRPr lang="en-US" altLang="en-US" sz="2400" dirty="0">
                  <a:cs typeface="Times New Roman" panose="02020603050405020304" pitchFamily="18" charset="0"/>
                </a:endParaRPr>
              </a:p>
              <a:p>
                <a:pPr marL="384165" lvl="2" indent="0" algn="just">
                  <a:buNone/>
                </a:pPr>
                <a:r>
                  <a:rPr lang="en-US" altLang="en-US" sz="2400" dirty="0">
                    <a:cs typeface="Times New Roman" panose="02020603050405020304" pitchFamily="18" charset="0"/>
                  </a:rPr>
                  <a:t>   where </a:t>
                </a:r>
                <a:r>
                  <a:rPr lang="en-US" altLang="en-US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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 indicates vector dot product,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∥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∥ </m:t>
                    </m:r>
                  </m:oMath>
                </a14:m>
                <a:r>
                  <a:rPr lang="en-US" altLang="en-US" sz="2400" dirty="0">
                    <a:cs typeface="Times New Roman" panose="02020603050405020304" pitchFamily="18" charset="0"/>
                  </a:rPr>
                  <a:t>: the length of vector </a:t>
                </a:r>
                <a:r>
                  <a:rPr lang="en-US" altLang="en-US" sz="2400" i="1" dirty="0">
                    <a:cs typeface="Times New Roman" panose="02020603050405020304" pitchFamily="18" charset="0"/>
                  </a:rPr>
                  <a:t>d</a:t>
                </a:r>
              </a:p>
              <a:p>
                <a:pPr algn="just"/>
                <a:r>
                  <a:rPr lang="en-US" altLang="en-US" sz="2400" dirty="0">
                    <a:cs typeface="Times New Roman" panose="02020603050405020304" pitchFamily="18" charset="0"/>
                  </a:rPr>
                  <a:t>Ex: Find the </a:t>
                </a:r>
                <a:r>
                  <a:rPr lang="en-US" altLang="en-US" sz="2400" b="1" dirty="0">
                    <a:cs typeface="Times New Roman" panose="02020603050405020304" pitchFamily="18" charset="0"/>
                  </a:rPr>
                  <a:t>similarity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 between documents 1 and 2.</a:t>
                </a:r>
              </a:p>
              <a:p>
                <a:pPr lvl="4" algn="just">
                  <a:buNone/>
                </a:pPr>
                <a:r>
                  <a:rPr lang="en-US" altLang="en-US" sz="2400" i="1" dirty="0">
                    <a:cs typeface="Times New Roman" panose="02020603050405020304" pitchFamily="18" charset="0"/>
                  </a:rPr>
                  <a:t>d</a:t>
                </a:r>
                <a:r>
                  <a:rPr lang="en-US" altLang="en-US" sz="2400" i="1" baseline="-30000" dirty="0">
                    <a:cs typeface="Times New Roman" panose="02020603050405020304" pitchFamily="18" charset="0"/>
                  </a:rPr>
                  <a:t>1</a:t>
                </a:r>
                <a:r>
                  <a:rPr lang="en-US" altLang="en-US" sz="2400" i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b="1" dirty="0">
                    <a:cs typeface="Times New Roman" panose="02020603050405020304" pitchFamily="18" charset="0"/>
                  </a:rPr>
                  <a:t>=  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(5, 0, 3, 0, 2, 0, 0, 2, 0, 0)          </a:t>
                </a:r>
                <a:r>
                  <a:rPr lang="en-US" altLang="en-US" sz="2400" i="1" dirty="0">
                    <a:cs typeface="Times New Roman" panose="02020603050405020304" pitchFamily="18" charset="0"/>
                  </a:rPr>
                  <a:t>d</a:t>
                </a:r>
                <a:r>
                  <a:rPr lang="en-US" altLang="en-US" sz="2400" i="1" baseline="-30000" dirty="0">
                    <a:cs typeface="Times New Roman" panose="02020603050405020304" pitchFamily="18" charset="0"/>
                  </a:rPr>
                  <a:t>2</a:t>
                </a:r>
                <a:r>
                  <a:rPr lang="en-US" altLang="en-US" sz="2400" b="1" dirty="0">
                    <a:cs typeface="Times New Roman" panose="02020603050405020304" pitchFamily="18" charset="0"/>
                  </a:rPr>
                  <a:t> =  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(3, 0, 2, 0, 1, 1, 0, 1, 0, 1)</a:t>
                </a:r>
              </a:p>
              <a:p>
                <a:pPr lvl="1" algn="just"/>
                <a:r>
                  <a:rPr lang="en-US" altLang="en-US" sz="2400" dirty="0">
                    <a:cs typeface="Times New Roman" panose="02020603050405020304" pitchFamily="18" charset="0"/>
                  </a:rPr>
                  <a:t>First, calculate vector dot product</a:t>
                </a:r>
              </a:p>
              <a:p>
                <a:pPr marL="200021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2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en-US" sz="2200" i="1" baseline="-30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en-US" sz="22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</m:t>
                      </m:r>
                      <m:r>
                        <a:rPr lang="en-US" altLang="en-US" sz="22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en-US" sz="2200" i="1" baseline="-30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en-US" sz="22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=5</m:t>
                      </m:r>
                      <m:r>
                        <a:rPr lang="en-US" altLang="en-US" sz="2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altLang="en-US" sz="22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3+0</m:t>
                      </m:r>
                      <m:r>
                        <a:rPr lang="en-US" altLang="en-US" sz="2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altLang="en-US" sz="22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0+3</m:t>
                      </m:r>
                      <m:r>
                        <a:rPr lang="en-US" altLang="en-US" sz="2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altLang="en-US" sz="22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2+0</m:t>
                      </m:r>
                      <m:r>
                        <a:rPr lang="en-US" altLang="en-US" sz="2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altLang="en-US" sz="22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0+2</m:t>
                      </m:r>
                      <m:r>
                        <a:rPr lang="en-US" altLang="en-US" sz="2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altLang="en-US" sz="22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1+0</m:t>
                      </m:r>
                      <m:r>
                        <a:rPr lang="en-US" altLang="en-US" sz="2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altLang="en-US" sz="22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1+0</m:t>
                      </m:r>
                      <m:r>
                        <a:rPr lang="en-US" altLang="en-US" sz="2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altLang="en-US" sz="22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1+2</m:t>
                      </m:r>
                      <m:r>
                        <a:rPr lang="en-US" altLang="en-US" sz="2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altLang="en-US" sz="22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1+0</m:t>
                      </m:r>
                      <m:r>
                        <a:rPr lang="en-US" altLang="en-US" sz="2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altLang="en-US" sz="22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0+</m:t>
                      </m:r>
                      <m:r>
                        <a:rPr lang="en-US" altLang="en-US" sz="22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altLang="en-US" sz="2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altLang="en-US" sz="22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en-US" sz="2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en-US" sz="22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25</m:t>
                      </m:r>
                    </m:oMath>
                  </m:oMathPara>
                </a14:m>
                <a:endParaRPr lang="en-US" altLang="en-US" sz="2200" dirty="0">
                  <a:cs typeface="Times New Roman" panose="02020603050405020304" pitchFamily="18" charset="0"/>
                </a:endParaRPr>
              </a:p>
              <a:p>
                <a:pPr lvl="1" algn="just"/>
                <a:r>
                  <a:rPr lang="en-US" altLang="en-US" sz="2400" dirty="0">
                    <a:cs typeface="Times New Roman" panose="02020603050405020304" pitchFamily="18" charset="0"/>
                  </a:rPr>
                  <a:t>Then, calculate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∥</m:t>
                    </m:r>
                    <m:sSub>
                      <m:sSubPr>
                        <m:ctrlP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∥</m:t>
                    </m:r>
                  </m:oMath>
                </a14:m>
                <a:r>
                  <a:rPr lang="en-US" altLang="en-US" sz="2400" dirty="0"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∥</m:t>
                    </m:r>
                    <m:sSub>
                      <m:sSubPr>
                        <m:ctrlP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∥</m:t>
                    </m:r>
                  </m:oMath>
                </a14:m>
                <a:endParaRPr lang="en-US" altLang="en-US" sz="2400" dirty="0">
                  <a:cs typeface="Times New Roman" panose="02020603050405020304" pitchFamily="18" charset="0"/>
                </a:endParaRPr>
              </a:p>
              <a:p>
                <a:pPr lvl="3" algn="just">
                  <a:buNone/>
                </a:pPr>
                <a:endParaRPr lang="en-US" altLang="en-US" sz="2400" dirty="0">
                  <a:cs typeface="Times New Roman" panose="02020603050405020304" pitchFamily="18" charset="0"/>
                </a:endParaRPr>
              </a:p>
              <a:p>
                <a:pPr lvl="1" algn="just"/>
                <a:endParaRPr lang="en-US" altLang="en-US" sz="2400" dirty="0">
                  <a:cs typeface="Times New Roman" panose="02020603050405020304" pitchFamily="18" charset="0"/>
                </a:endParaRPr>
              </a:p>
              <a:p>
                <a:pPr lvl="1" algn="just"/>
                <a:endParaRPr lang="en-US" altLang="en-US" sz="2400" dirty="0">
                  <a:cs typeface="Times New Roman" panose="02020603050405020304" pitchFamily="18" charset="0"/>
                </a:endParaRPr>
              </a:p>
              <a:p>
                <a:pPr lvl="1" algn="just"/>
                <a:r>
                  <a:rPr lang="en-US" altLang="en-US" sz="2400" dirty="0">
                    <a:cs typeface="Times New Roman" panose="02020603050405020304" pitchFamily="18" charset="0"/>
                  </a:rPr>
                  <a:t>Calculate cosine similarity: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cos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en-US" sz="2400" i="1" baseline="-30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en-US" sz="2400" i="1" baseline="-30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)=25/(6.481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4.12)=0.94</m:t>
                    </m:r>
                  </m:oMath>
                </a14:m>
                <a:endParaRPr lang="en-US" alt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0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2261" y="1170038"/>
                <a:ext cx="11397691" cy="5450312"/>
              </a:xfrm>
              <a:blipFill>
                <a:blip r:embed="rId4"/>
                <a:stretch>
                  <a:fillRect l="-428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288585" y="4976646"/>
          <a:ext cx="966311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7" name="Equation" r:id="rId5" imgW="4927320" imgH="253800" progId="Equation.DSMT4">
                  <p:embed/>
                </p:oleObj>
              </mc:Choice>
              <mc:Fallback>
                <p:oleObj name="Equation" r:id="rId5" imgW="4927320" imgH="2538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88585" y="4976646"/>
                        <a:ext cx="9663113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288585" y="5532331"/>
          <a:ext cx="9506909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8" name="Equation" r:id="rId7" imgW="4673520" imgH="253800" progId="Equation.DSMT4">
                  <p:embed/>
                </p:oleObj>
              </mc:Choice>
              <mc:Fallback>
                <p:oleObj name="Equation" r:id="rId7" imgW="4673520" imgH="2538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88585" y="5532331"/>
                        <a:ext cx="9506909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980066" y="1305379"/>
          <a:ext cx="3140075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9" name="Equation" r:id="rId9" imgW="1600200" imgH="431640" progId="Equation.DSMT4">
                  <p:embed/>
                </p:oleObj>
              </mc:Choice>
              <mc:Fallback>
                <p:oleObj name="Equation" r:id="rId9" imgW="1600200" imgH="43164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80066" y="1305379"/>
                        <a:ext cx="3140075" cy="849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 descr="http://cs.carleton.edu/cs_comps/0910/netflixprize/final_results/knn/img/knn/cos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330" y="838993"/>
            <a:ext cx="5056094" cy="131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46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vert="horz" lIns="92075" tIns="46038" rIns="92075" bIns="46038" rtlCol="0" anchor="ctr"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170981"/>
                </a:solidFill>
              </a:rPr>
              <a:t> </a:t>
            </a:r>
            <a:r>
              <a:rPr lang="en-US" sz="4200" dirty="0"/>
              <a:t>KL Divergence: Comparing Two Probability Distributions 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68" y="1107140"/>
            <a:ext cx="11247532" cy="5410200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300"/>
              </a:spcBef>
              <a:defRPr/>
            </a:pPr>
            <a:r>
              <a:rPr lang="en-US" sz="2400" i="1" dirty="0"/>
              <a:t>The </a:t>
            </a:r>
            <a:r>
              <a:rPr lang="en-US" sz="2400" i="1" dirty="0" err="1"/>
              <a:t>Kullback-Leibler</a:t>
            </a:r>
            <a:r>
              <a:rPr lang="en-US" sz="2400" i="1" dirty="0"/>
              <a:t> (KL) divergence: </a:t>
            </a:r>
            <a:r>
              <a:rPr lang="en-US" sz="2400" dirty="0"/>
              <a:t> Measure the difference between two probability distributions over the same variable </a:t>
            </a:r>
            <a:r>
              <a:rPr lang="en-US" sz="2400" i="1" dirty="0"/>
              <a:t>x</a:t>
            </a:r>
            <a:endParaRPr lang="en-US" sz="2400" dirty="0"/>
          </a:p>
          <a:p>
            <a:pPr lvl="1" indent="-342900">
              <a:spcBef>
                <a:spcPts val="300"/>
              </a:spcBef>
              <a:defRPr/>
            </a:pPr>
            <a:r>
              <a:rPr lang="en-US" sz="2400" dirty="0"/>
              <a:t>From information theory, closely related to </a:t>
            </a:r>
            <a:r>
              <a:rPr lang="en-US" sz="2400" i="1" dirty="0"/>
              <a:t>relative entropy</a:t>
            </a:r>
            <a:r>
              <a:rPr lang="en-US" sz="2400" dirty="0"/>
              <a:t>, </a:t>
            </a:r>
            <a:r>
              <a:rPr lang="en-US" sz="2400" i="1" dirty="0"/>
              <a:t>information divergence</a:t>
            </a:r>
            <a:r>
              <a:rPr lang="en-US" sz="2400" dirty="0"/>
              <a:t>, and </a:t>
            </a:r>
            <a:r>
              <a:rPr lang="en-US" sz="2400" i="1" dirty="0"/>
              <a:t>information for discrimination</a:t>
            </a:r>
          </a:p>
          <a:p>
            <a:pPr>
              <a:spcBef>
                <a:spcPts val="300"/>
              </a:spcBef>
              <a:defRPr/>
            </a:pPr>
            <a:r>
              <a:rPr lang="en-US" sz="2400" i="1" dirty="0"/>
              <a:t>D</a:t>
            </a:r>
            <a:r>
              <a:rPr lang="en-US" sz="2400" i="1" baseline="-25000" dirty="0"/>
              <a:t>KL</a:t>
            </a:r>
            <a:r>
              <a:rPr lang="en-US" sz="2400" dirty="0"/>
              <a:t>(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</a:t>
            </a:r>
            <a:r>
              <a:rPr lang="en-US" sz="2400" i="1" dirty="0"/>
              <a:t> </a:t>
            </a:r>
            <a:r>
              <a:rPr lang="en-US" sz="2400" dirty="0"/>
              <a:t>||</a:t>
            </a:r>
            <a:r>
              <a:rPr lang="en-US" sz="2400" i="1" dirty="0"/>
              <a:t> q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)):  divergence of </a:t>
            </a:r>
            <a:r>
              <a:rPr lang="en-US" sz="2400" i="1" dirty="0"/>
              <a:t>q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 from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), measuring the information lost when </a:t>
            </a:r>
            <a:r>
              <a:rPr lang="en-US" sz="2400" i="1" dirty="0"/>
              <a:t>q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 is used to approximate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</a:t>
            </a:r>
          </a:p>
          <a:p>
            <a:pPr>
              <a:spcBef>
                <a:spcPts val="300"/>
              </a:spcBef>
              <a:defRPr/>
            </a:pPr>
            <a:r>
              <a:rPr lang="en-US" sz="2400" dirty="0"/>
              <a:t>The KL divergence measures the expected number of extra bits required to code samples from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 (“true” distribution) when using a code based on </a:t>
            </a:r>
            <a:r>
              <a:rPr lang="en-US" sz="2400" i="1" dirty="0"/>
              <a:t>q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), which represents a theory, model, description, or approximation of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</a:t>
            </a:r>
          </a:p>
          <a:p>
            <a:pPr>
              <a:spcBef>
                <a:spcPts val="300"/>
              </a:spcBef>
              <a:defRPr/>
            </a:pPr>
            <a:r>
              <a:rPr lang="en-US" sz="2400" dirty="0"/>
              <a:t>The KL divergence is not a distance measure, not a metric: asymmetric, not satisfy triangular inequality (</a:t>
            </a:r>
            <a:r>
              <a:rPr lang="en-US" sz="2400" i="1" dirty="0"/>
              <a:t>D</a:t>
            </a:r>
            <a:r>
              <a:rPr lang="en-US" sz="2400" baseline="-25000" dirty="0"/>
              <a:t>KL</a:t>
            </a:r>
            <a:r>
              <a:rPr lang="en-US" sz="2400" dirty="0"/>
              <a:t>(</a:t>
            </a:r>
            <a:r>
              <a:rPr lang="en-US" sz="2400" i="1" dirty="0"/>
              <a:t>P</a:t>
            </a:r>
            <a:r>
              <a:rPr lang="en-US" sz="2400" dirty="0"/>
              <a:t>‖</a:t>
            </a:r>
            <a:r>
              <a:rPr lang="en-US" sz="2400" i="1" dirty="0"/>
              <a:t>Q</a:t>
            </a:r>
            <a:r>
              <a:rPr lang="en-US" sz="2400" dirty="0"/>
              <a:t>) does not equal </a:t>
            </a:r>
            <a:r>
              <a:rPr lang="en-US" sz="2400" i="1" dirty="0"/>
              <a:t>D</a:t>
            </a:r>
            <a:r>
              <a:rPr lang="en-US" sz="2400" baseline="-25000" dirty="0"/>
              <a:t>KL</a:t>
            </a:r>
            <a:r>
              <a:rPr lang="en-US" sz="2400" dirty="0"/>
              <a:t>(</a:t>
            </a:r>
            <a:r>
              <a:rPr lang="en-US" sz="2400" i="1" dirty="0"/>
              <a:t>Q</a:t>
            </a:r>
            <a:r>
              <a:rPr lang="en-US" sz="2400" dirty="0"/>
              <a:t>‖</a:t>
            </a:r>
            <a:r>
              <a:rPr lang="en-US" sz="2400" i="1" dirty="0"/>
              <a:t>P</a:t>
            </a:r>
            <a:r>
              <a:rPr lang="en-US" sz="2400" dirty="0"/>
              <a:t>))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</p:txBody>
      </p:sp>
      <p:pic>
        <p:nvPicPr>
          <p:cNvPr id="6861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4" y="5483557"/>
            <a:ext cx="3962400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5635265"/>
            <a:ext cx="4657987" cy="675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917" y="5990285"/>
            <a:ext cx="1606076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defRPr/>
            </a:pPr>
            <a:r>
              <a:rPr lang="en-US" sz="2000" dirty="0"/>
              <a:t>Discrete form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02153" y="6313445"/>
            <a:ext cx="1931122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defRPr/>
            </a:pPr>
            <a:r>
              <a:rPr lang="en-US" sz="2000" dirty="0"/>
              <a:t>Continuous form</a:t>
            </a:r>
          </a:p>
        </p:txBody>
      </p:sp>
      <p:sp>
        <p:nvSpPr>
          <p:cNvPr id="4" name="Down Arrow 3"/>
          <p:cNvSpPr/>
          <p:nvPr/>
        </p:nvSpPr>
        <p:spPr>
          <a:xfrm rot="14375524">
            <a:off x="1852472" y="5974234"/>
            <a:ext cx="380144" cy="317414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2998305">
            <a:off x="6201910" y="6245753"/>
            <a:ext cx="380144" cy="317414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3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251012" y="0"/>
            <a:ext cx="11279866" cy="1143000"/>
          </a:xfrm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>
              <a:defRPr/>
            </a:pPr>
            <a:r>
              <a:rPr lang="en-US" dirty="0"/>
              <a:t>Subtlety at Computing the KL Divergence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8918" y="1065088"/>
            <a:ext cx="11080880" cy="5792912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200"/>
              </a:spcBef>
            </a:pPr>
            <a:r>
              <a:rPr lang="en-US" altLang="en-US" sz="2400" i="1" dirty="0"/>
              <a:t>Base on the formula, D</a:t>
            </a:r>
            <a:r>
              <a:rPr lang="en-US" altLang="en-US" sz="2400" i="1" baseline="-25000" dirty="0"/>
              <a:t>KL</a:t>
            </a:r>
            <a:r>
              <a:rPr lang="en-US" altLang="en-US" sz="2400" dirty="0"/>
              <a:t>(</a:t>
            </a:r>
            <a:r>
              <a:rPr lang="en-US" altLang="en-US" sz="2400" i="1" dirty="0"/>
              <a:t>P,Q</a:t>
            </a:r>
            <a:r>
              <a:rPr lang="en-US" altLang="en-US" sz="2400" dirty="0"/>
              <a:t>) </a:t>
            </a:r>
            <a:r>
              <a:rPr lang="en-US" altLang="en-US" sz="2400" i="1" dirty="0"/>
              <a:t>≥ </a:t>
            </a:r>
            <a:r>
              <a:rPr lang="en-US" altLang="en-US" sz="2400" dirty="0"/>
              <a:t>0 and </a:t>
            </a:r>
            <a:r>
              <a:rPr lang="en-US" altLang="en-US" sz="2400" i="1" dirty="0"/>
              <a:t>D</a:t>
            </a:r>
            <a:r>
              <a:rPr lang="en-US" altLang="en-US" sz="2400" i="1" baseline="-25000" dirty="0"/>
              <a:t>KL</a:t>
            </a:r>
            <a:r>
              <a:rPr lang="en-US" altLang="en-US" sz="2400" dirty="0"/>
              <a:t>(</a:t>
            </a:r>
            <a:r>
              <a:rPr lang="en-US" altLang="en-US" sz="2400" i="1" dirty="0"/>
              <a:t>P </a:t>
            </a:r>
            <a:r>
              <a:rPr lang="en-US" altLang="en-US" sz="2400" dirty="0"/>
              <a:t>||</a:t>
            </a:r>
            <a:r>
              <a:rPr lang="en-US" altLang="en-US" sz="2400" i="1" dirty="0"/>
              <a:t> Q</a:t>
            </a:r>
            <a:r>
              <a:rPr lang="en-US" altLang="en-US" sz="2400" dirty="0"/>
              <a:t>) = 0 if and only if </a:t>
            </a:r>
            <a:r>
              <a:rPr lang="en-US" altLang="en-US" sz="2400" i="1" dirty="0"/>
              <a:t>P </a:t>
            </a:r>
            <a:r>
              <a:rPr lang="en-US" altLang="en-US" sz="2400" dirty="0"/>
              <a:t>= </a:t>
            </a:r>
            <a:r>
              <a:rPr lang="en-US" altLang="en-US" sz="2400" i="1" dirty="0"/>
              <a:t>Q</a:t>
            </a:r>
            <a:endParaRPr lang="en-US" altLang="en-US" sz="2400" dirty="0"/>
          </a:p>
          <a:p>
            <a:pPr>
              <a:spcBef>
                <a:spcPts val="200"/>
              </a:spcBef>
            </a:pPr>
            <a:r>
              <a:rPr lang="en-US" altLang="en-US" sz="2400" dirty="0"/>
              <a:t>How about when p = 0 or q = 0?</a:t>
            </a:r>
          </a:p>
          <a:p>
            <a:pPr lvl="1">
              <a:spcBef>
                <a:spcPts val="200"/>
              </a:spcBef>
            </a:pPr>
            <a:r>
              <a:rPr lang="en-US" altLang="en-US" sz="2400" i="1" dirty="0"/>
              <a:t>lim</a:t>
            </a:r>
            <a:r>
              <a:rPr lang="en-US" altLang="en-US" sz="2400" i="1" baseline="-25000" dirty="0"/>
              <a:t>p→</a:t>
            </a:r>
            <a:r>
              <a:rPr lang="en-US" altLang="en-US" sz="2400" baseline="-25000" dirty="0"/>
              <a:t>0</a:t>
            </a:r>
            <a:r>
              <a:rPr lang="en-US" altLang="en-US" sz="2400" dirty="0"/>
              <a:t> </a:t>
            </a:r>
            <a:r>
              <a:rPr lang="en-US" altLang="en-US" sz="2400" i="1" dirty="0"/>
              <a:t>p </a:t>
            </a:r>
            <a:r>
              <a:rPr lang="en-US" altLang="en-US" sz="2400" dirty="0"/>
              <a:t>log </a:t>
            </a:r>
            <a:r>
              <a:rPr lang="en-US" altLang="en-US" sz="2400" i="1" dirty="0"/>
              <a:t>p </a:t>
            </a:r>
            <a:r>
              <a:rPr lang="en-US" altLang="en-US" sz="2400" dirty="0"/>
              <a:t>= 0</a:t>
            </a:r>
          </a:p>
          <a:p>
            <a:pPr lvl="1">
              <a:spcBef>
                <a:spcPts val="200"/>
              </a:spcBef>
            </a:pPr>
            <a:r>
              <a:rPr lang="en-US" altLang="en-US" sz="2400" dirty="0"/>
              <a:t>when </a:t>
            </a:r>
            <a:r>
              <a:rPr lang="en-US" altLang="en-US" sz="2400" i="1" dirty="0"/>
              <a:t>p !</a:t>
            </a:r>
            <a:r>
              <a:rPr lang="en-US" altLang="en-US" sz="2400" dirty="0"/>
              <a:t>= 0 but </a:t>
            </a:r>
            <a:r>
              <a:rPr lang="en-US" altLang="en-US" sz="2400" i="1" dirty="0"/>
              <a:t>q = </a:t>
            </a:r>
            <a:r>
              <a:rPr lang="en-US" altLang="en-US" sz="2400" dirty="0"/>
              <a:t>0, </a:t>
            </a:r>
            <a:r>
              <a:rPr lang="en-US" altLang="en-US" sz="2400" i="1" dirty="0"/>
              <a:t>D</a:t>
            </a:r>
            <a:r>
              <a:rPr lang="en-US" altLang="en-US" sz="2400" i="1" baseline="-25000" dirty="0"/>
              <a:t>KL</a:t>
            </a:r>
            <a:r>
              <a:rPr lang="en-US" altLang="en-US" sz="2400" dirty="0"/>
              <a:t>(</a:t>
            </a:r>
            <a:r>
              <a:rPr lang="en-US" altLang="en-US" sz="2400" i="1" dirty="0"/>
              <a:t>p </a:t>
            </a:r>
            <a:r>
              <a:rPr lang="en-US" altLang="en-US" sz="2400" dirty="0"/>
              <a:t>||</a:t>
            </a:r>
            <a:r>
              <a:rPr lang="en-US" altLang="en-US" sz="2400" i="1" dirty="0"/>
              <a:t> q</a:t>
            </a:r>
            <a:r>
              <a:rPr lang="en-US" altLang="en-US" sz="2400" dirty="0"/>
              <a:t>) is defined as </a:t>
            </a:r>
            <a:r>
              <a:rPr lang="en-US" altLang="en-US" sz="2400" i="1" dirty="0"/>
              <a:t>∞</a:t>
            </a:r>
            <a:r>
              <a:rPr lang="en-US" altLang="en-US" sz="2400" dirty="0"/>
              <a:t>, i.e., if one event </a:t>
            </a:r>
            <a:r>
              <a:rPr lang="en-US" altLang="en-US" sz="2400" i="1" dirty="0"/>
              <a:t>e </a:t>
            </a:r>
            <a:r>
              <a:rPr lang="en-US" altLang="en-US" sz="2400" dirty="0"/>
              <a:t>is possible (</a:t>
            </a:r>
            <a:r>
              <a:rPr lang="en-US" altLang="en-US" sz="2400" i="1" dirty="0"/>
              <a:t>i.e.</a:t>
            </a:r>
            <a:r>
              <a:rPr lang="en-US" altLang="en-US" sz="2400" dirty="0"/>
              <a:t>, </a:t>
            </a:r>
            <a:r>
              <a:rPr lang="en-US" altLang="en-US" sz="2400" i="1" dirty="0"/>
              <a:t>p</a:t>
            </a:r>
            <a:r>
              <a:rPr lang="en-US" altLang="en-US" sz="2400" dirty="0"/>
              <a:t>(</a:t>
            </a:r>
            <a:r>
              <a:rPr lang="en-US" altLang="en-US" sz="2400" i="1" dirty="0"/>
              <a:t>e</a:t>
            </a:r>
            <a:r>
              <a:rPr lang="en-US" altLang="en-US" sz="2400" dirty="0"/>
              <a:t>) </a:t>
            </a:r>
            <a:r>
              <a:rPr lang="en-US" altLang="en-US" sz="2400" i="1" dirty="0"/>
              <a:t>&gt; </a:t>
            </a:r>
            <a:r>
              <a:rPr lang="en-US" altLang="en-US" sz="2400" dirty="0"/>
              <a:t>0), and the other predicts it is absolutely impossible (</a:t>
            </a:r>
            <a:r>
              <a:rPr lang="en-US" altLang="en-US" sz="2400" i="1" dirty="0"/>
              <a:t>i.e.</a:t>
            </a:r>
            <a:r>
              <a:rPr lang="en-US" altLang="en-US" sz="2400" dirty="0"/>
              <a:t>, </a:t>
            </a:r>
            <a:r>
              <a:rPr lang="en-US" altLang="en-US" sz="2400" i="1" dirty="0"/>
              <a:t>q</a:t>
            </a:r>
            <a:r>
              <a:rPr lang="en-US" altLang="en-US" sz="2400" dirty="0"/>
              <a:t>(</a:t>
            </a:r>
            <a:r>
              <a:rPr lang="en-US" altLang="en-US" sz="2400" i="1" dirty="0"/>
              <a:t>e</a:t>
            </a:r>
            <a:r>
              <a:rPr lang="en-US" altLang="en-US" sz="2400" dirty="0"/>
              <a:t>) = 0), then the two distributions are absolutely different</a:t>
            </a:r>
          </a:p>
          <a:p>
            <a:pPr>
              <a:spcBef>
                <a:spcPts val="200"/>
              </a:spcBef>
            </a:pPr>
            <a:r>
              <a:rPr lang="en-US" altLang="en-US" sz="2400" dirty="0"/>
              <a:t>However, in practice, </a:t>
            </a:r>
            <a:r>
              <a:rPr lang="en-US" altLang="en-US" sz="2400" i="1" dirty="0"/>
              <a:t>P </a:t>
            </a:r>
            <a:r>
              <a:rPr lang="en-US" altLang="en-US" sz="2400" dirty="0"/>
              <a:t>and </a:t>
            </a:r>
            <a:r>
              <a:rPr lang="en-US" altLang="en-US" sz="2400" i="1" dirty="0"/>
              <a:t>Q </a:t>
            </a:r>
            <a:r>
              <a:rPr lang="en-US" altLang="en-US" sz="2400" dirty="0"/>
              <a:t>are derived from frequency distributions, not counting the possibility of unseen events. Thus </a:t>
            </a:r>
            <a:r>
              <a:rPr lang="en-US" altLang="en-US" sz="2400" i="1" dirty="0"/>
              <a:t>smoothing </a:t>
            </a:r>
            <a:r>
              <a:rPr lang="en-US" altLang="en-US" sz="2400" dirty="0"/>
              <a:t>is needed</a:t>
            </a:r>
          </a:p>
          <a:p>
            <a:pPr>
              <a:spcBef>
                <a:spcPts val="200"/>
              </a:spcBef>
            </a:pPr>
            <a:r>
              <a:rPr lang="en-US" altLang="en-US" sz="2400" dirty="0"/>
              <a:t>Example: </a:t>
            </a:r>
            <a:r>
              <a:rPr lang="en-US" altLang="en-US" sz="2400" i="1" dirty="0"/>
              <a:t>P </a:t>
            </a:r>
            <a:r>
              <a:rPr lang="en-US" altLang="en-US" sz="2400" dirty="0"/>
              <a:t>: (</a:t>
            </a:r>
            <a:r>
              <a:rPr lang="en-US" altLang="en-US" sz="2400" i="1" dirty="0"/>
              <a:t>a </a:t>
            </a:r>
            <a:r>
              <a:rPr lang="en-US" altLang="en-US" sz="2400" dirty="0"/>
              <a:t>: 3</a:t>
            </a:r>
            <a:r>
              <a:rPr lang="en-US" altLang="en-US" sz="2400" i="1" dirty="0"/>
              <a:t>/</a:t>
            </a:r>
            <a:r>
              <a:rPr lang="en-US" altLang="en-US" sz="2400" dirty="0"/>
              <a:t>5</a:t>
            </a:r>
            <a:r>
              <a:rPr lang="en-US" altLang="en-US" sz="2400" i="1" dirty="0"/>
              <a:t>, b </a:t>
            </a:r>
            <a:r>
              <a:rPr lang="en-US" altLang="en-US" sz="2400" dirty="0"/>
              <a:t>: 1</a:t>
            </a:r>
            <a:r>
              <a:rPr lang="en-US" altLang="en-US" sz="2400" i="1" dirty="0"/>
              <a:t>/</a:t>
            </a:r>
            <a:r>
              <a:rPr lang="en-US" altLang="en-US" sz="2400" dirty="0"/>
              <a:t>5</a:t>
            </a:r>
            <a:r>
              <a:rPr lang="en-US" altLang="en-US" sz="2400" i="1" dirty="0"/>
              <a:t>, c </a:t>
            </a:r>
            <a:r>
              <a:rPr lang="en-US" altLang="en-US" sz="2400" dirty="0"/>
              <a:t>: 1</a:t>
            </a:r>
            <a:r>
              <a:rPr lang="en-US" altLang="en-US" sz="2400" i="1" dirty="0"/>
              <a:t>/</a:t>
            </a:r>
            <a:r>
              <a:rPr lang="en-US" altLang="en-US" sz="2400" dirty="0"/>
              <a:t>5).  </a:t>
            </a:r>
            <a:r>
              <a:rPr lang="en-US" altLang="en-US" sz="2400" i="1" dirty="0"/>
              <a:t>Q </a:t>
            </a:r>
            <a:r>
              <a:rPr lang="en-US" altLang="en-US" sz="2400" dirty="0"/>
              <a:t>: (</a:t>
            </a:r>
            <a:r>
              <a:rPr lang="en-US" altLang="en-US" sz="2400" i="1" dirty="0"/>
              <a:t>a </a:t>
            </a:r>
            <a:r>
              <a:rPr lang="en-US" altLang="en-US" sz="2400" dirty="0"/>
              <a:t>: 5</a:t>
            </a:r>
            <a:r>
              <a:rPr lang="en-US" altLang="en-US" sz="2400" i="1" dirty="0"/>
              <a:t>/</a:t>
            </a:r>
            <a:r>
              <a:rPr lang="en-US" altLang="en-US" sz="2400" dirty="0"/>
              <a:t>9</a:t>
            </a:r>
            <a:r>
              <a:rPr lang="en-US" altLang="en-US" sz="2400" i="1" dirty="0"/>
              <a:t>, b </a:t>
            </a:r>
            <a:r>
              <a:rPr lang="en-US" altLang="en-US" sz="2400" dirty="0"/>
              <a:t>: 3</a:t>
            </a:r>
            <a:r>
              <a:rPr lang="en-US" altLang="en-US" sz="2400" i="1" dirty="0"/>
              <a:t>/</a:t>
            </a:r>
            <a:r>
              <a:rPr lang="en-US" altLang="en-US" sz="2400" dirty="0"/>
              <a:t>9</a:t>
            </a:r>
            <a:r>
              <a:rPr lang="en-US" altLang="en-US" sz="2400" i="1" dirty="0"/>
              <a:t>, d </a:t>
            </a:r>
            <a:r>
              <a:rPr lang="en-US" altLang="en-US" sz="2400" dirty="0"/>
              <a:t>: 1</a:t>
            </a:r>
            <a:r>
              <a:rPr lang="en-US" altLang="en-US" sz="2400" i="1" dirty="0"/>
              <a:t>/</a:t>
            </a:r>
            <a:r>
              <a:rPr lang="en-US" altLang="en-US" sz="2400" dirty="0"/>
              <a:t>9)</a:t>
            </a:r>
          </a:p>
          <a:p>
            <a:pPr lvl="1">
              <a:spcBef>
                <a:spcPts val="200"/>
              </a:spcBef>
            </a:pPr>
            <a:r>
              <a:rPr lang="en-US" altLang="en-US" sz="2400" dirty="0"/>
              <a:t>need to introduce a small constant </a:t>
            </a:r>
            <a:r>
              <a:rPr lang="en-US" altLang="en-US" sz="2400" i="1" dirty="0"/>
              <a:t>ϵ</a:t>
            </a:r>
            <a:r>
              <a:rPr lang="en-US" altLang="en-US" sz="2400" dirty="0"/>
              <a:t>, e.g., </a:t>
            </a:r>
            <a:r>
              <a:rPr lang="en-US" altLang="en-US" sz="2400" i="1" dirty="0"/>
              <a:t>ϵ </a:t>
            </a:r>
            <a:r>
              <a:rPr lang="en-US" altLang="en-US" sz="2400" dirty="0"/>
              <a:t>= 10</a:t>
            </a:r>
            <a:r>
              <a:rPr lang="en-US" altLang="en-US" sz="2400" i="1" baseline="30000" dirty="0"/>
              <a:t>−</a:t>
            </a:r>
            <a:r>
              <a:rPr lang="en-US" altLang="en-US" sz="2400" baseline="30000" dirty="0"/>
              <a:t>3</a:t>
            </a:r>
          </a:p>
          <a:p>
            <a:pPr lvl="1">
              <a:spcBef>
                <a:spcPts val="200"/>
              </a:spcBef>
            </a:pPr>
            <a:r>
              <a:rPr lang="en-US" altLang="en-US" sz="2400" dirty="0"/>
              <a:t>The sample set observed in </a:t>
            </a:r>
            <a:r>
              <a:rPr lang="en-US" altLang="en-US" sz="2400" i="1" dirty="0"/>
              <a:t>P</a:t>
            </a:r>
            <a:r>
              <a:rPr lang="en-US" altLang="en-US" sz="2400" dirty="0"/>
              <a:t>, </a:t>
            </a:r>
            <a:r>
              <a:rPr lang="en-US" altLang="en-US" sz="2400" i="1" dirty="0"/>
              <a:t>SP </a:t>
            </a:r>
            <a:r>
              <a:rPr lang="en-US" altLang="en-US" sz="2400" dirty="0"/>
              <a:t>= </a:t>
            </a:r>
            <a:r>
              <a:rPr lang="en-US" altLang="en-US" sz="2400" i="1" dirty="0"/>
              <a:t>{a, b, c}</a:t>
            </a:r>
            <a:r>
              <a:rPr lang="en-US" altLang="en-US" sz="2400" dirty="0"/>
              <a:t>,  </a:t>
            </a:r>
            <a:r>
              <a:rPr lang="en-US" altLang="en-US" sz="2400" i="1" dirty="0"/>
              <a:t>SQ </a:t>
            </a:r>
            <a:r>
              <a:rPr lang="en-US" altLang="en-US" sz="2400" dirty="0"/>
              <a:t>= </a:t>
            </a:r>
            <a:r>
              <a:rPr lang="en-US" altLang="en-US" sz="2400" i="1" dirty="0"/>
              <a:t>{a, b, d}</a:t>
            </a:r>
            <a:r>
              <a:rPr lang="en-US" altLang="en-US" sz="2400" dirty="0"/>
              <a:t>,  </a:t>
            </a:r>
            <a:r>
              <a:rPr lang="en-US" altLang="en-US" sz="2400" i="1" dirty="0"/>
              <a:t>SU </a:t>
            </a:r>
            <a:r>
              <a:rPr lang="en-US" altLang="en-US" sz="2400" dirty="0"/>
              <a:t>= </a:t>
            </a:r>
            <a:r>
              <a:rPr lang="en-US" altLang="en-US" sz="2400" i="1" dirty="0"/>
              <a:t>{a, b, c, d}</a:t>
            </a:r>
            <a:endParaRPr lang="en-US" altLang="en-US" sz="2400" dirty="0"/>
          </a:p>
          <a:p>
            <a:pPr lvl="1">
              <a:spcBef>
                <a:spcPts val="200"/>
              </a:spcBef>
            </a:pPr>
            <a:r>
              <a:rPr lang="en-US" altLang="en-US" sz="2400" dirty="0"/>
              <a:t>Smoothing, add missing symbols to each distribution, with probability </a:t>
            </a:r>
            <a:r>
              <a:rPr lang="en-US" altLang="en-US" sz="2400" i="1" dirty="0"/>
              <a:t>ϵ</a:t>
            </a:r>
            <a:r>
              <a:rPr lang="en-US" altLang="en-US" sz="2400" dirty="0"/>
              <a:t> </a:t>
            </a:r>
          </a:p>
          <a:p>
            <a:pPr lvl="1">
              <a:spcBef>
                <a:spcPts val="200"/>
              </a:spcBef>
            </a:pPr>
            <a:r>
              <a:rPr lang="en-US" altLang="en-US" sz="2400" i="1" dirty="0"/>
              <a:t>P′ </a:t>
            </a:r>
            <a:r>
              <a:rPr lang="en-US" altLang="en-US" sz="2400" dirty="0"/>
              <a:t>: (</a:t>
            </a:r>
            <a:r>
              <a:rPr lang="en-US" altLang="en-US" sz="2400" i="1" dirty="0"/>
              <a:t>a </a:t>
            </a:r>
            <a:r>
              <a:rPr lang="en-US" altLang="en-US" sz="2400" dirty="0"/>
              <a:t>: 3</a:t>
            </a:r>
            <a:r>
              <a:rPr lang="en-US" altLang="en-US" sz="2400" i="1" dirty="0"/>
              <a:t>/</a:t>
            </a:r>
            <a:r>
              <a:rPr lang="en-US" altLang="en-US" sz="2400" dirty="0"/>
              <a:t>5 </a:t>
            </a:r>
            <a:r>
              <a:rPr lang="en-US" altLang="en-US" sz="2400" i="1" dirty="0"/>
              <a:t>− </a:t>
            </a:r>
            <a:r>
              <a:rPr lang="el-GR" altLang="en-US" sz="2400" i="1" dirty="0"/>
              <a:t>ϵ/</a:t>
            </a:r>
            <a:r>
              <a:rPr lang="el-GR" altLang="en-US" sz="2400" dirty="0"/>
              <a:t>3</a:t>
            </a:r>
            <a:r>
              <a:rPr lang="el-GR" altLang="en-US" sz="2400" i="1" dirty="0"/>
              <a:t>, </a:t>
            </a:r>
            <a:r>
              <a:rPr lang="en-US" altLang="en-US" sz="2400" i="1" dirty="0"/>
              <a:t>b </a:t>
            </a:r>
            <a:r>
              <a:rPr lang="en-US" altLang="en-US" sz="2400" dirty="0"/>
              <a:t>: 1</a:t>
            </a:r>
            <a:r>
              <a:rPr lang="en-US" altLang="en-US" sz="2400" i="1" dirty="0"/>
              <a:t>/</a:t>
            </a:r>
            <a:r>
              <a:rPr lang="en-US" altLang="en-US" sz="2400" dirty="0"/>
              <a:t>5 </a:t>
            </a:r>
            <a:r>
              <a:rPr lang="en-US" altLang="en-US" sz="2400" i="1" dirty="0"/>
              <a:t>− </a:t>
            </a:r>
            <a:r>
              <a:rPr lang="el-GR" altLang="en-US" sz="2400" i="1" dirty="0"/>
              <a:t>ϵ/</a:t>
            </a:r>
            <a:r>
              <a:rPr lang="el-GR" altLang="en-US" sz="2400" dirty="0"/>
              <a:t>3</a:t>
            </a:r>
            <a:r>
              <a:rPr lang="el-GR" altLang="en-US" sz="2400" i="1" dirty="0"/>
              <a:t>, </a:t>
            </a:r>
            <a:r>
              <a:rPr lang="en-US" altLang="en-US" sz="2400" i="1" dirty="0"/>
              <a:t>c </a:t>
            </a:r>
            <a:r>
              <a:rPr lang="en-US" altLang="en-US" sz="2400" dirty="0"/>
              <a:t>: 1</a:t>
            </a:r>
            <a:r>
              <a:rPr lang="en-US" altLang="en-US" sz="2400" i="1" dirty="0"/>
              <a:t>/</a:t>
            </a:r>
            <a:r>
              <a:rPr lang="en-US" altLang="en-US" sz="2400" dirty="0"/>
              <a:t>5 </a:t>
            </a:r>
            <a:r>
              <a:rPr lang="en-US" altLang="en-US" sz="2400" i="1" dirty="0"/>
              <a:t>− </a:t>
            </a:r>
            <a:r>
              <a:rPr lang="el-GR" altLang="en-US" sz="2400" i="1" dirty="0"/>
              <a:t>ϵ/</a:t>
            </a:r>
            <a:r>
              <a:rPr lang="el-GR" altLang="en-US" sz="2400" dirty="0"/>
              <a:t>3</a:t>
            </a:r>
            <a:r>
              <a:rPr lang="el-GR" altLang="en-US" sz="2400" i="1" dirty="0"/>
              <a:t>, </a:t>
            </a:r>
            <a:r>
              <a:rPr lang="en-US" altLang="en-US" sz="2400" i="1" dirty="0"/>
              <a:t>d </a:t>
            </a:r>
            <a:r>
              <a:rPr lang="en-US" altLang="en-US" sz="2400" dirty="0"/>
              <a:t>: </a:t>
            </a:r>
            <a:r>
              <a:rPr lang="el-GR" altLang="en-US" sz="2400" i="1" dirty="0"/>
              <a:t>ϵ</a:t>
            </a:r>
            <a:r>
              <a:rPr lang="el-GR" altLang="en-US" sz="2400" dirty="0"/>
              <a:t>) </a:t>
            </a:r>
            <a:endParaRPr lang="en-US" altLang="en-US" sz="2400" dirty="0"/>
          </a:p>
          <a:p>
            <a:pPr lvl="1">
              <a:spcBef>
                <a:spcPts val="200"/>
              </a:spcBef>
            </a:pPr>
            <a:r>
              <a:rPr lang="en-US" altLang="en-US" sz="2400" i="1" dirty="0"/>
              <a:t>Q′ </a:t>
            </a:r>
            <a:r>
              <a:rPr lang="en-US" altLang="en-US" sz="2400" dirty="0"/>
              <a:t>: (</a:t>
            </a:r>
            <a:r>
              <a:rPr lang="en-US" altLang="en-US" sz="2400" i="1" dirty="0"/>
              <a:t>a </a:t>
            </a:r>
            <a:r>
              <a:rPr lang="en-US" altLang="en-US" sz="2400" dirty="0"/>
              <a:t>: 5</a:t>
            </a:r>
            <a:r>
              <a:rPr lang="en-US" altLang="en-US" sz="2400" i="1" dirty="0"/>
              <a:t>/</a:t>
            </a:r>
            <a:r>
              <a:rPr lang="en-US" altLang="en-US" sz="2400" dirty="0"/>
              <a:t>9 </a:t>
            </a:r>
            <a:r>
              <a:rPr lang="en-US" altLang="en-US" sz="2400" i="1" dirty="0"/>
              <a:t>− </a:t>
            </a:r>
            <a:r>
              <a:rPr lang="el-GR" altLang="en-US" sz="2400" i="1" dirty="0"/>
              <a:t>ϵ/</a:t>
            </a:r>
            <a:r>
              <a:rPr lang="el-GR" altLang="en-US" sz="2400" dirty="0"/>
              <a:t>3</a:t>
            </a:r>
            <a:r>
              <a:rPr lang="el-GR" altLang="en-US" sz="2400" i="1" dirty="0"/>
              <a:t>, </a:t>
            </a:r>
            <a:r>
              <a:rPr lang="en-US" altLang="en-US" sz="2400" i="1" dirty="0"/>
              <a:t>b </a:t>
            </a:r>
            <a:r>
              <a:rPr lang="en-US" altLang="en-US" sz="2400" dirty="0"/>
              <a:t>: 3</a:t>
            </a:r>
            <a:r>
              <a:rPr lang="en-US" altLang="en-US" sz="2400" i="1" dirty="0"/>
              <a:t>/</a:t>
            </a:r>
            <a:r>
              <a:rPr lang="en-US" altLang="en-US" sz="2400" dirty="0"/>
              <a:t>9 </a:t>
            </a:r>
            <a:r>
              <a:rPr lang="en-US" altLang="en-US" sz="2400" i="1" dirty="0"/>
              <a:t>− ϵ/</a:t>
            </a:r>
            <a:r>
              <a:rPr lang="en-US" altLang="en-US" sz="2400" dirty="0"/>
              <a:t>3</a:t>
            </a:r>
            <a:r>
              <a:rPr lang="en-US" altLang="en-US" sz="2400" i="1" dirty="0"/>
              <a:t>, c </a:t>
            </a:r>
            <a:r>
              <a:rPr lang="en-US" altLang="en-US" sz="2400" dirty="0"/>
              <a:t>: </a:t>
            </a:r>
            <a:r>
              <a:rPr lang="en-US" altLang="en-US" sz="2400" i="1" dirty="0"/>
              <a:t>ϵ, d </a:t>
            </a:r>
            <a:r>
              <a:rPr lang="en-US" altLang="en-US" sz="2400" dirty="0"/>
              <a:t>: 1</a:t>
            </a:r>
            <a:r>
              <a:rPr lang="en-US" altLang="en-US" sz="2400" i="1" dirty="0"/>
              <a:t>/</a:t>
            </a:r>
            <a:r>
              <a:rPr lang="en-US" altLang="en-US" sz="2400" dirty="0"/>
              <a:t>9 </a:t>
            </a:r>
            <a:r>
              <a:rPr lang="en-US" altLang="en-US" sz="2400" i="1" dirty="0"/>
              <a:t>− ϵ/</a:t>
            </a:r>
            <a:r>
              <a:rPr lang="en-US" altLang="en-US" sz="2400" dirty="0"/>
              <a:t>3)</a:t>
            </a:r>
          </a:p>
          <a:p>
            <a:pPr lvl="1">
              <a:spcBef>
                <a:spcPts val="200"/>
              </a:spcBef>
            </a:pPr>
            <a:r>
              <a:rPr lang="en-US" altLang="en-US" sz="2400" i="1" dirty="0"/>
              <a:t>D</a:t>
            </a:r>
            <a:r>
              <a:rPr lang="en-US" altLang="en-US" sz="2400" i="1" baseline="-25000" dirty="0"/>
              <a:t>KL</a:t>
            </a:r>
            <a:r>
              <a:rPr lang="en-US" altLang="en-US" sz="2400" dirty="0"/>
              <a:t>(</a:t>
            </a:r>
            <a:r>
              <a:rPr lang="en-US" altLang="en-US" sz="2400" i="1" dirty="0"/>
              <a:t>P’ </a:t>
            </a:r>
            <a:r>
              <a:rPr lang="en-US" altLang="en-US" sz="2400" dirty="0"/>
              <a:t>||</a:t>
            </a:r>
            <a:r>
              <a:rPr lang="en-US" altLang="en-US" sz="2400" i="1" dirty="0"/>
              <a:t> Q’</a:t>
            </a:r>
            <a:r>
              <a:rPr lang="en-US" altLang="en-US" sz="2400" dirty="0"/>
              <a:t>) can then be computed easily</a:t>
            </a:r>
            <a:endParaRPr lang="en-US" altLang="en-US" sz="2400" i="1" dirty="0"/>
          </a:p>
        </p:txBody>
      </p:sp>
      <p:pic>
        <p:nvPicPr>
          <p:cNvPr id="6963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598" y="1461231"/>
            <a:ext cx="46482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062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4" y="63374"/>
            <a:ext cx="11106150" cy="1066800"/>
          </a:xfrm>
        </p:spPr>
        <p:txBody>
          <a:bodyPr>
            <a:normAutofit fontScale="90000"/>
          </a:bodyPr>
          <a:lstStyle/>
          <a:p>
            <a:pPr>
              <a:spcAft>
                <a:spcPts val="600"/>
              </a:spcAft>
            </a:pPr>
            <a:r>
              <a:rPr lang="en-US" altLang="en-US" dirty="0"/>
              <a:t>Capturing Hidden Semantics in Similarity Measures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09235"/>
            <a:ext cx="10865223" cy="52578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dirty="0"/>
              <a:t>The above similarity measures cannot capture hidden semantics 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Which pairs are more similar: Geometry, algebra, music, politics?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The same bags of words may express rather different meanings 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“The cat bites a mouse” vs. “The mouse bites a cat”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This is beyond what a vector space model can handle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Moreover, objects can be composed of rather complex structures and connections (e.g., graphs and networks)  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New similarity measures needed to handle complex semantics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Ex. Distributive representation and representation learning </a:t>
            </a:r>
          </a:p>
        </p:txBody>
      </p:sp>
    </p:spTree>
    <p:extLst>
      <p:ext uri="{BB962C8B-B14F-4D97-AF65-F5344CB8AC3E}">
        <p14:creationId xmlns:p14="http://schemas.microsoft.com/office/powerpoint/2010/main" val="50125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350985" y="221676"/>
            <a:ext cx="11578256" cy="738909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Data Quality, Data Cleaning and Data Integration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dirty="0"/>
              <a:t>Data Quality Measures 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Data Cleaning 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Data Integration</a:t>
            </a:r>
          </a:p>
        </p:txBody>
      </p:sp>
    </p:spTree>
    <p:extLst>
      <p:ext uri="{BB962C8B-B14F-4D97-AF65-F5344CB8AC3E}">
        <p14:creationId xmlns:p14="http://schemas.microsoft.com/office/powerpoint/2010/main" val="283405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600891" y="304800"/>
            <a:ext cx="10972800" cy="6858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sz="4900" dirty="0"/>
              <a:t>What is Data Preprocessing? — Major Tasks </a:t>
            </a:r>
            <a:endParaRPr lang="en-US" altLang="en-US" dirty="0"/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891" y="1243149"/>
            <a:ext cx="10824755" cy="5253446"/>
          </a:xfrm>
        </p:spPr>
        <p:txBody>
          <a:bodyPr/>
          <a:lstStyle/>
          <a:p>
            <a:pPr eaLnBrk="1" hangingPunct="1"/>
            <a:r>
              <a:rPr lang="en-US" altLang="en-US" sz="2400" b="1" dirty="0"/>
              <a:t>Data cleaning</a:t>
            </a:r>
          </a:p>
          <a:p>
            <a:pPr lvl="1" eaLnBrk="1" hangingPunct="1"/>
            <a:r>
              <a:rPr lang="en-US" altLang="en-US" sz="2400" dirty="0"/>
              <a:t>Handle missing data, smooth noisy data, identify or remove outliers, and resolve inconsistencies</a:t>
            </a:r>
          </a:p>
          <a:p>
            <a:pPr eaLnBrk="1" hangingPunct="1"/>
            <a:r>
              <a:rPr lang="en-US" altLang="en-US" sz="2400" b="1" dirty="0"/>
              <a:t>Data integration</a:t>
            </a:r>
          </a:p>
          <a:p>
            <a:pPr lvl="1" eaLnBrk="1" hangingPunct="1"/>
            <a:r>
              <a:rPr lang="en-US" altLang="en-US" sz="2400" dirty="0"/>
              <a:t>Integration of multiple databases, data cubes, or files</a:t>
            </a:r>
          </a:p>
          <a:p>
            <a:pPr eaLnBrk="1" hangingPunct="1"/>
            <a:r>
              <a:rPr lang="en-US" altLang="en-US" sz="2400" b="1" dirty="0"/>
              <a:t>Data reduction</a:t>
            </a:r>
          </a:p>
          <a:p>
            <a:pPr lvl="1" eaLnBrk="1" hangingPunct="1"/>
            <a:r>
              <a:rPr lang="en-US" altLang="en-US" sz="2400" dirty="0"/>
              <a:t>Dimensionality reduction</a:t>
            </a:r>
          </a:p>
          <a:p>
            <a:pPr lvl="1" eaLnBrk="1" hangingPunct="1"/>
            <a:r>
              <a:rPr lang="en-US" altLang="en-US" sz="2400" dirty="0"/>
              <a:t>Numerosity reduction</a:t>
            </a:r>
          </a:p>
          <a:p>
            <a:pPr lvl="1" eaLnBrk="1" hangingPunct="1"/>
            <a:r>
              <a:rPr lang="en-US" altLang="en-US" sz="2400" dirty="0"/>
              <a:t>Data compression</a:t>
            </a:r>
          </a:p>
          <a:p>
            <a:pPr eaLnBrk="1" hangingPunct="1"/>
            <a:r>
              <a:rPr lang="en-US" altLang="en-US" sz="2400" b="1" dirty="0"/>
              <a:t>Data transformation and data discretization</a:t>
            </a:r>
          </a:p>
          <a:p>
            <a:pPr lvl="1" eaLnBrk="1" hangingPunct="1"/>
            <a:r>
              <a:rPr lang="en-US" altLang="en-US" sz="2400" dirty="0"/>
              <a:t>Normalization </a:t>
            </a:r>
          </a:p>
          <a:p>
            <a:pPr lvl="1" eaLnBrk="1" hangingPunct="1"/>
            <a:r>
              <a:rPr lang="en-US" altLang="en-US" sz="2400" dirty="0"/>
              <a:t>Concept hierarchy generation</a:t>
            </a:r>
          </a:p>
        </p:txBody>
      </p:sp>
    </p:spTree>
    <p:extLst>
      <p:ext uri="{BB962C8B-B14F-4D97-AF65-F5344CB8AC3E}">
        <p14:creationId xmlns:p14="http://schemas.microsoft.com/office/powerpoint/2010/main" val="413218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53453" y="228600"/>
            <a:ext cx="11044989" cy="762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Important Characteristics of Structured Data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8175" y="1447800"/>
            <a:ext cx="10858500" cy="5029200"/>
          </a:xfrm>
          <a:noFill/>
        </p:spPr>
        <p:txBody>
          <a:bodyPr vert="horz" lIns="90488" tIns="44450" rIns="90488" bIns="44450" rtlCol="0">
            <a:noAutofit/>
          </a:bodyPr>
          <a:lstStyle/>
          <a:p>
            <a:pPr marL="285750" indent="-285750">
              <a:lnSpc>
                <a:spcPct val="115000"/>
              </a:lnSpc>
            </a:pPr>
            <a:r>
              <a:rPr lang="en-US" altLang="en-US" dirty="0"/>
              <a:t> Dimensionality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/>
              <a:t>Curse of dimensionality</a:t>
            </a:r>
          </a:p>
          <a:p>
            <a:pPr marL="285750" indent="-285750">
              <a:lnSpc>
                <a:spcPct val="115000"/>
              </a:lnSpc>
            </a:pPr>
            <a:r>
              <a:rPr lang="en-US" altLang="en-US" dirty="0"/>
              <a:t> Sparsity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/>
              <a:t>Only presence counts</a:t>
            </a:r>
          </a:p>
          <a:p>
            <a:pPr marL="285750" indent="-285750">
              <a:lnSpc>
                <a:spcPct val="115000"/>
              </a:lnSpc>
            </a:pPr>
            <a:r>
              <a:rPr lang="en-US" altLang="en-US" dirty="0"/>
              <a:t> Resolution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/>
              <a:t>Patterns depend on the scale</a:t>
            </a:r>
            <a:r>
              <a:rPr lang="en-US" altLang="en-US" sz="3200" dirty="0"/>
              <a:t> </a:t>
            </a:r>
          </a:p>
          <a:p>
            <a:pPr marL="285750" indent="-285750">
              <a:lnSpc>
                <a:spcPct val="115000"/>
              </a:lnSpc>
            </a:pPr>
            <a:r>
              <a:rPr lang="en-US" altLang="en-US" dirty="0"/>
              <a:t> Distribution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/>
              <a:t>Centrality and dispersion</a:t>
            </a:r>
          </a:p>
        </p:txBody>
      </p:sp>
    </p:spTree>
    <p:extLst>
      <p:ext uri="{BB962C8B-B14F-4D97-AF65-F5344CB8AC3E}">
        <p14:creationId xmlns:p14="http://schemas.microsoft.com/office/powerpoint/2010/main" val="99317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12192000" cy="685800"/>
          </a:xfrm>
        </p:spPr>
        <p:txBody>
          <a:bodyPr>
            <a:noAutofit/>
          </a:bodyPr>
          <a:lstStyle/>
          <a:p>
            <a:r>
              <a:rPr lang="en-US" altLang="en-US" dirty="0"/>
              <a:t>Why Preprocess the Data? — Data Quality Issues 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4434" y="1295399"/>
            <a:ext cx="10850880" cy="5218611"/>
          </a:xfrm>
        </p:spPr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en-US" altLang="en-US" sz="2600" dirty="0"/>
              <a:t>Measures for data quality: A multidimensional view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 sz="2600" dirty="0"/>
              <a:t>Accuracy: correct or wrong, accurate or not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 sz="2600" dirty="0"/>
              <a:t>Completeness: not recorded, unavailable, …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 sz="2600" dirty="0"/>
              <a:t>Consistency: some modified but some not, dangling, …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 sz="2600" dirty="0"/>
              <a:t>Timeliness: timely update? 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 sz="2600" dirty="0"/>
              <a:t>Believability: how trustable the data are correct?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 sz="2600" dirty="0"/>
              <a:t>Interpretability: how easily the data can be understood?</a:t>
            </a:r>
          </a:p>
        </p:txBody>
      </p:sp>
    </p:spTree>
    <p:extLst>
      <p:ext uri="{BB962C8B-B14F-4D97-AF65-F5344CB8AC3E}">
        <p14:creationId xmlns:p14="http://schemas.microsoft.com/office/powerpoint/2010/main" val="168489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Data Cleaning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8309" y="1219200"/>
            <a:ext cx="10850880" cy="5384800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Data in the Real World Is Dirty: Lots of potentially incorrect data, e.g., instrument faulty, human or computer error, and transmission error</a:t>
            </a:r>
          </a:p>
          <a:p>
            <a:pPr lvl="1" eaLnBrk="1" hangingPunct="1"/>
            <a:r>
              <a:rPr lang="en-US" altLang="en-US" sz="2200" u="sng" dirty="0"/>
              <a:t>Incomplete</a:t>
            </a:r>
            <a:r>
              <a:rPr lang="en-US" altLang="en-US" sz="2200" dirty="0"/>
              <a:t>: lacking attribute values, lacking certain attributes of interest, or containing only aggregate data</a:t>
            </a:r>
          </a:p>
          <a:p>
            <a:pPr lvl="2" eaLnBrk="1" hangingPunct="1"/>
            <a:r>
              <a:rPr lang="en-US" altLang="en-US" sz="2200" dirty="0"/>
              <a:t>e.g., </a:t>
            </a:r>
            <a:r>
              <a:rPr lang="en-US" altLang="en-US" sz="2200" i="1" dirty="0"/>
              <a:t>Occupation </a:t>
            </a:r>
            <a:r>
              <a:rPr lang="en-US" altLang="en-US" sz="2200" dirty="0"/>
              <a:t>= “ ” (missing data)</a:t>
            </a:r>
          </a:p>
          <a:p>
            <a:pPr lvl="1" eaLnBrk="1" hangingPunct="1"/>
            <a:r>
              <a:rPr lang="en-US" altLang="en-US" sz="2200" u="sng" dirty="0"/>
              <a:t>Noisy</a:t>
            </a:r>
            <a:r>
              <a:rPr lang="en-US" altLang="en-US" sz="2200" dirty="0"/>
              <a:t>: containing noise, errors, or outliers</a:t>
            </a:r>
          </a:p>
          <a:p>
            <a:pPr lvl="2" eaLnBrk="1" hangingPunct="1"/>
            <a:r>
              <a:rPr lang="en-US" altLang="en-US" sz="2200" dirty="0"/>
              <a:t>e.g., </a:t>
            </a:r>
            <a:r>
              <a:rPr lang="en-US" altLang="en-US" sz="2200" i="1" dirty="0"/>
              <a:t>Salary </a:t>
            </a:r>
            <a:r>
              <a:rPr lang="en-US" altLang="en-US" sz="2200" dirty="0"/>
              <a:t>= “</a:t>
            </a:r>
            <a:r>
              <a:rPr lang="en-US" altLang="en-US" sz="2200" dirty="0">
                <a:cs typeface="Tahoma" panose="020B0604030504040204" pitchFamily="34" charset="0"/>
              </a:rPr>
              <a:t>−</a:t>
            </a:r>
            <a:r>
              <a:rPr lang="en-US" altLang="en-US" sz="2200" dirty="0"/>
              <a:t>10” (an error)</a:t>
            </a:r>
          </a:p>
          <a:p>
            <a:pPr lvl="1" eaLnBrk="1" hangingPunct="1"/>
            <a:r>
              <a:rPr lang="en-US" altLang="en-US" sz="2200" u="sng" dirty="0"/>
              <a:t>Inconsistent</a:t>
            </a:r>
            <a:r>
              <a:rPr lang="en-US" altLang="en-US" sz="2200" dirty="0"/>
              <a:t>: containing discrepancies in codes or names, e.g.,</a:t>
            </a:r>
          </a:p>
          <a:p>
            <a:pPr lvl="2" eaLnBrk="1" hangingPunct="1"/>
            <a:r>
              <a:rPr lang="en-US" altLang="en-US" sz="2200" i="1" dirty="0"/>
              <a:t>Age </a:t>
            </a:r>
            <a:r>
              <a:rPr lang="en-US" altLang="en-US" sz="2200" dirty="0"/>
              <a:t>= “42”, </a:t>
            </a:r>
            <a:r>
              <a:rPr lang="en-US" altLang="en-US" sz="2200" i="1" dirty="0"/>
              <a:t>Birthday </a:t>
            </a:r>
            <a:r>
              <a:rPr lang="en-US" altLang="en-US" sz="2200" dirty="0"/>
              <a:t>= “03/07/2010”</a:t>
            </a:r>
          </a:p>
          <a:p>
            <a:pPr lvl="2" eaLnBrk="1" hangingPunct="1"/>
            <a:r>
              <a:rPr lang="en-US" altLang="en-US" sz="2200" dirty="0"/>
              <a:t>Was rating “1, 2, 3”, now rating “A, B, C”</a:t>
            </a:r>
          </a:p>
          <a:p>
            <a:pPr lvl="2" eaLnBrk="1" hangingPunct="1"/>
            <a:r>
              <a:rPr lang="en-US" altLang="en-US" sz="2200" dirty="0"/>
              <a:t>discrepancy between duplicate records</a:t>
            </a:r>
          </a:p>
          <a:p>
            <a:pPr lvl="1" eaLnBrk="1" hangingPunct="1"/>
            <a:r>
              <a:rPr lang="en-US" altLang="en-US" sz="2200" u="sng" dirty="0"/>
              <a:t>Intentional</a:t>
            </a:r>
            <a:r>
              <a:rPr lang="en-US" altLang="en-US" sz="2200" b="1" u="sng" dirty="0"/>
              <a:t> </a:t>
            </a:r>
            <a:r>
              <a:rPr lang="en-US" altLang="en-US" sz="2200" dirty="0"/>
              <a:t>(e.g., </a:t>
            </a:r>
            <a:r>
              <a:rPr lang="en-US" altLang="en-US" sz="2200" i="1" dirty="0"/>
              <a:t>disguised missing</a:t>
            </a:r>
            <a:r>
              <a:rPr lang="en-US" altLang="en-US" sz="2200" dirty="0"/>
              <a:t> data)</a:t>
            </a:r>
          </a:p>
          <a:p>
            <a:pPr lvl="2" eaLnBrk="1" hangingPunct="1"/>
            <a:r>
              <a:rPr lang="en-US" altLang="en-US" sz="2200" dirty="0"/>
              <a:t>Jan. 1 as everyone’s birthday?</a:t>
            </a:r>
          </a:p>
        </p:txBody>
      </p:sp>
    </p:spTree>
    <p:extLst>
      <p:ext uri="{BB962C8B-B14F-4D97-AF65-F5344CB8AC3E}">
        <p14:creationId xmlns:p14="http://schemas.microsoft.com/office/powerpoint/2010/main" val="88308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2393950" y="304800"/>
            <a:ext cx="7169150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Incomplete (Missing) Data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4766" y="1371600"/>
            <a:ext cx="10824754" cy="51054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Data is not always available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E.g., many tuples have no recorded value for several attributes, such as customer income in sales data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Missing data may be due to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Equipment malfunction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Inconsistent with other recorded data and thus deleted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Data were not entered due to misunderstanding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Certain data may not be considered important at the time of entry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Did not register history or changes of the data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Missing data may need to be inferred</a:t>
            </a:r>
          </a:p>
        </p:txBody>
      </p:sp>
    </p:spTree>
    <p:extLst>
      <p:ext uri="{BB962C8B-B14F-4D97-AF65-F5344CB8AC3E}">
        <p14:creationId xmlns:p14="http://schemas.microsoft.com/office/powerpoint/2010/main" val="32147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7543800" cy="762000"/>
          </a:xfrm>
        </p:spPr>
        <p:txBody>
          <a:bodyPr/>
          <a:lstStyle/>
          <a:p>
            <a:pPr eaLnBrk="1" hangingPunct="1"/>
            <a:r>
              <a:rPr lang="en-US" altLang="en-US" dirty="0"/>
              <a:t>How to Handle Missing Data?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3473" y="1295400"/>
            <a:ext cx="10929257" cy="52578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Ignore the tuple: usually done when class label is missing (when doing classification)—not effective when the % of missing values per attribute varies considerably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Fill in the missing value manually: tedious + infeasible?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Fill in it automatically with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a global constant : e.g., “unknown”, a new class?!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the attribute mean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the attribute mean for all samples belonging to the same class: smarter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b="1" dirty="0"/>
              <a:t>the most probable value: inference-based such as Bayesian formula or decision tree</a:t>
            </a:r>
          </a:p>
        </p:txBody>
      </p:sp>
    </p:spTree>
    <p:extLst>
      <p:ext uri="{BB962C8B-B14F-4D97-AF65-F5344CB8AC3E}">
        <p14:creationId xmlns:p14="http://schemas.microsoft.com/office/powerpoint/2010/main" val="143972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00400" y="228600"/>
            <a:ext cx="5638800" cy="762000"/>
          </a:xfrm>
        </p:spPr>
        <p:txBody>
          <a:bodyPr/>
          <a:lstStyle/>
          <a:p>
            <a:pPr eaLnBrk="1" hangingPunct="1"/>
            <a:r>
              <a:rPr lang="en-US" altLang="en-US" dirty="0"/>
              <a:t>Noisy Data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599" y="1371600"/>
            <a:ext cx="10842171" cy="495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latin typeface="Calibri" panose="020F0502020204030204" pitchFamily="34" charset="0"/>
              </a:rPr>
              <a:t>Noise: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</a:rPr>
              <a:t>random error or variance in a measured variable</a:t>
            </a:r>
          </a:p>
          <a:p>
            <a:pPr eaLnBrk="1" hangingPunct="1"/>
            <a:r>
              <a:rPr lang="en-US" altLang="en-US" b="1" dirty="0">
                <a:latin typeface="Calibri" panose="020F0502020204030204" pitchFamily="34" charset="0"/>
              </a:rPr>
              <a:t>Incorrect attribute values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</a:rPr>
              <a:t>may be due to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</a:rPr>
              <a:t>Faulty data collection instruments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</a:rPr>
              <a:t>Data entry problems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</a:rPr>
              <a:t>Data transmission problems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</a:rPr>
              <a:t>Technology limitation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</a:rPr>
              <a:t>Inconsistency in naming convention </a:t>
            </a:r>
          </a:p>
          <a:p>
            <a:pPr eaLnBrk="1" hangingPunct="1"/>
            <a:r>
              <a:rPr lang="en-US" altLang="en-US" b="1" dirty="0">
                <a:latin typeface="Calibri" panose="020F0502020204030204" pitchFamily="34" charset="0"/>
              </a:rPr>
              <a:t>Other data problems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</a:rPr>
              <a:t>Duplicate records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</a:rPr>
              <a:t>Incomplete data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</a:rPr>
              <a:t>Inconsistent data</a:t>
            </a:r>
          </a:p>
        </p:txBody>
      </p:sp>
    </p:spTree>
    <p:extLst>
      <p:ext uri="{BB962C8B-B14F-4D97-AF65-F5344CB8AC3E}">
        <p14:creationId xmlns:p14="http://schemas.microsoft.com/office/powerpoint/2010/main" val="367670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1847850" y="304800"/>
            <a:ext cx="8591550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How to Handle Noisy Data?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8309" y="1371600"/>
            <a:ext cx="10737668" cy="50292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Binning</a:t>
            </a:r>
          </a:p>
          <a:p>
            <a:pPr lvl="1" eaLnBrk="1" hangingPunct="1"/>
            <a:r>
              <a:rPr lang="en-US" altLang="en-US" sz="2400" dirty="0"/>
              <a:t>First sort data and partition into (equal-frequency) bins</a:t>
            </a:r>
          </a:p>
          <a:p>
            <a:pPr lvl="1" eaLnBrk="1" hangingPunct="1"/>
            <a:r>
              <a:rPr lang="en-US" altLang="en-US" sz="2400" dirty="0"/>
              <a:t>Then one can </a:t>
            </a:r>
            <a:r>
              <a:rPr lang="en-US" altLang="en-US" sz="2400" b="1" dirty="0"/>
              <a:t>smooth by bin means, smooth by bin median, smooth by bin boundaries</a:t>
            </a:r>
            <a:r>
              <a:rPr lang="en-US" altLang="en-US" sz="2400" dirty="0"/>
              <a:t>, etc.</a:t>
            </a:r>
          </a:p>
          <a:p>
            <a:pPr eaLnBrk="1" hangingPunct="1"/>
            <a:r>
              <a:rPr lang="en-US" altLang="en-US" sz="2400" dirty="0"/>
              <a:t>Regression</a:t>
            </a:r>
          </a:p>
          <a:p>
            <a:pPr lvl="1" eaLnBrk="1" hangingPunct="1"/>
            <a:r>
              <a:rPr lang="en-US" altLang="en-US" sz="2400" dirty="0"/>
              <a:t>Smooth by fitting the data into regression functions</a:t>
            </a:r>
          </a:p>
          <a:p>
            <a:pPr eaLnBrk="1" hangingPunct="1"/>
            <a:r>
              <a:rPr lang="en-US" altLang="en-US" sz="2400" dirty="0"/>
              <a:t>Clustering</a:t>
            </a:r>
          </a:p>
          <a:p>
            <a:pPr lvl="1" eaLnBrk="1" hangingPunct="1"/>
            <a:r>
              <a:rPr lang="en-US" altLang="en-US" sz="2400" dirty="0"/>
              <a:t>Detect and remove outliers</a:t>
            </a:r>
          </a:p>
          <a:p>
            <a:pPr eaLnBrk="1" hangingPunct="1"/>
            <a:r>
              <a:rPr lang="en-US" altLang="en-US" sz="2400" dirty="0"/>
              <a:t>Semi-supervised: Combined computer and human inspection</a:t>
            </a:r>
          </a:p>
          <a:p>
            <a:pPr lvl="1" eaLnBrk="1" hangingPunct="1"/>
            <a:r>
              <a:rPr lang="en-US" altLang="en-US" sz="2400" dirty="0"/>
              <a:t>Detect suspicious values and check by human (e.g., deal with possible outliers)</a:t>
            </a:r>
          </a:p>
        </p:txBody>
      </p:sp>
    </p:spTree>
    <p:extLst>
      <p:ext uri="{BB962C8B-B14F-4D97-AF65-F5344CB8AC3E}">
        <p14:creationId xmlns:p14="http://schemas.microsoft.com/office/powerpoint/2010/main" val="291523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>
          <a:xfrm>
            <a:off x="2619376" y="304800"/>
            <a:ext cx="6683375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Data Integration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4766" y="1129937"/>
            <a:ext cx="10824754" cy="51816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Data integration</a:t>
            </a:r>
          </a:p>
          <a:p>
            <a:pPr lvl="1" eaLnBrk="1" hangingPunct="1"/>
            <a:r>
              <a:rPr lang="en-US" altLang="en-US" sz="2400" dirty="0"/>
              <a:t>Combining data from multiple sources into a coherent store</a:t>
            </a:r>
          </a:p>
          <a:p>
            <a:r>
              <a:rPr lang="en-US" altLang="en-US" sz="2400" dirty="0"/>
              <a:t>Why data integration?</a:t>
            </a:r>
          </a:p>
          <a:p>
            <a:pPr lvl="1"/>
            <a:r>
              <a:rPr lang="en-US" altLang="en-US" sz="2400" dirty="0"/>
              <a:t>Help reduce/avoid noise</a:t>
            </a:r>
          </a:p>
          <a:p>
            <a:pPr lvl="1"/>
            <a:r>
              <a:rPr lang="en-US" altLang="en-US" sz="2400" dirty="0"/>
              <a:t>Get a more complete picture</a:t>
            </a:r>
          </a:p>
          <a:p>
            <a:pPr lvl="1"/>
            <a:r>
              <a:rPr lang="en-US" altLang="en-US" sz="2400" dirty="0"/>
              <a:t>Improve mining speed and quality</a:t>
            </a:r>
          </a:p>
          <a:p>
            <a:pPr eaLnBrk="1" hangingPunct="1"/>
            <a:r>
              <a:rPr lang="en-US" altLang="en-US" sz="2400" b="1" dirty="0"/>
              <a:t>Schema integration</a:t>
            </a:r>
            <a:r>
              <a:rPr lang="en-US" altLang="en-US" sz="2400" dirty="0"/>
              <a:t>: </a:t>
            </a:r>
          </a:p>
          <a:p>
            <a:pPr lvl="1"/>
            <a:r>
              <a:rPr lang="en-US" altLang="en-US" sz="2400" dirty="0"/>
              <a:t>e.g., </a:t>
            </a:r>
            <a:r>
              <a:rPr lang="en-US" altLang="en-US" sz="2400" dirty="0" err="1"/>
              <a:t>A.cust</a:t>
            </a:r>
            <a:r>
              <a:rPr lang="en-US" altLang="en-US" sz="2400" dirty="0"/>
              <a:t>-id </a:t>
            </a:r>
            <a:r>
              <a:rPr lang="en-US" altLang="en-US" sz="2400" dirty="0">
                <a:sym typeface="Symbol" panose="05050102010706020507" pitchFamily="18" charset="2"/>
              </a:rPr>
              <a:t> </a:t>
            </a:r>
            <a:r>
              <a:rPr lang="en-US" altLang="en-US" sz="2400" dirty="0" err="1">
                <a:sym typeface="Symbol" panose="05050102010706020507" pitchFamily="18" charset="2"/>
              </a:rPr>
              <a:t>B.</a:t>
            </a:r>
            <a:r>
              <a:rPr lang="en-US" altLang="en-US" sz="2400" dirty="0" err="1"/>
              <a:t>cust</a:t>
            </a:r>
            <a:r>
              <a:rPr lang="en-US" altLang="en-US" sz="2400" dirty="0"/>
              <a:t>-#</a:t>
            </a:r>
          </a:p>
          <a:p>
            <a:pPr lvl="1" eaLnBrk="1" hangingPunct="1"/>
            <a:r>
              <a:rPr lang="en-US" altLang="en-US" sz="2400" dirty="0"/>
              <a:t>Integrate metadata from different sources</a:t>
            </a:r>
          </a:p>
          <a:p>
            <a:r>
              <a:rPr lang="en-US" altLang="en-US" sz="2400" b="1" dirty="0"/>
              <a:t>Entity identification: </a:t>
            </a:r>
          </a:p>
          <a:p>
            <a:pPr lvl="1"/>
            <a:r>
              <a:rPr lang="en-US" altLang="en-US" sz="2400" dirty="0"/>
              <a:t>Identify real world entities from multiple data sources, e.g., Bill Clinton = William Clinton</a:t>
            </a:r>
          </a:p>
          <a:p>
            <a:pPr lvl="1"/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3147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>
          <a:xfrm>
            <a:off x="505097" y="228600"/>
            <a:ext cx="10981509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Handling Noise in Data Integration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5726" y="1295400"/>
            <a:ext cx="10850880" cy="5181600"/>
          </a:xfrm>
        </p:spPr>
        <p:txBody>
          <a:bodyPr/>
          <a:lstStyle/>
          <a:p>
            <a:r>
              <a:rPr lang="en-US" altLang="en-US" sz="2400" dirty="0"/>
              <a:t>Detecting data value conflicts</a:t>
            </a:r>
          </a:p>
          <a:p>
            <a:pPr lvl="1"/>
            <a:r>
              <a:rPr lang="en-US" altLang="en-US" sz="2400" dirty="0"/>
              <a:t>For the same real world entity, attribute values from different sources are different</a:t>
            </a:r>
          </a:p>
          <a:p>
            <a:pPr lvl="1"/>
            <a:r>
              <a:rPr lang="en-US" altLang="en-US" sz="2400" dirty="0"/>
              <a:t>Possible reasons: no reason, different representations, different scales, e.g., metric vs. British units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Resolving conflict information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Take the mean/median/mode/max/min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Take the most recent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Truth finding: consider the source quality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Data cleaning + data integration</a:t>
            </a:r>
          </a:p>
          <a:p>
            <a:pPr eaLnBrk="1" hangingPunct="1">
              <a:lnSpc>
                <a:spcPct val="120000"/>
              </a:lnSpc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569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>
          <a:xfrm>
            <a:off x="505097" y="228600"/>
            <a:ext cx="10981509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Handling Redundancy in Data Integration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5726" y="1295400"/>
            <a:ext cx="10850880" cy="5181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Redundant data occur often when integration of multiple databases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i="1" dirty="0"/>
              <a:t>Object identification</a:t>
            </a:r>
            <a:r>
              <a:rPr lang="en-US" altLang="en-US" sz="2400" dirty="0"/>
              <a:t>:  The same attribute or object may have different names in different databases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i="1" dirty="0"/>
              <a:t>Derivable data:</a:t>
            </a:r>
            <a:r>
              <a:rPr lang="en-US" altLang="en-US" sz="2400" dirty="0"/>
              <a:t> One attribute may be a “derived” attribute in another table, e.g., annual revenue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Redundant attributes may be detected by correlation analysis and covariance analysis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Careful integration of data from multiple sources may help reduce/avoid redundancies and inconsistencies and improve mining speed and quality</a:t>
            </a:r>
          </a:p>
          <a:p>
            <a:pPr>
              <a:lnSpc>
                <a:spcPct val="120000"/>
              </a:lnSpc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9656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81481"/>
            <a:ext cx="11106150" cy="887240"/>
          </a:xfrm>
        </p:spPr>
        <p:txBody>
          <a:bodyPr>
            <a:normAutofit/>
          </a:bodyPr>
          <a:lstStyle/>
          <a:p>
            <a:r>
              <a:rPr lang="en-US" altLang="en-US" dirty="0"/>
              <a:t>Data Transformation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09235"/>
            <a:ext cx="10865223" cy="52578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dirty="0"/>
              <a:t>Normalization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Discretization 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Data Compression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40443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Data Objects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Data sets are made up of data objects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A </a:t>
            </a:r>
            <a:r>
              <a:rPr lang="en-US" altLang="en-US" sz="2400" b="1" dirty="0"/>
              <a:t>data object</a:t>
            </a:r>
            <a:r>
              <a:rPr lang="en-US" altLang="en-US" sz="2400" dirty="0"/>
              <a:t> represents an entity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Examples: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sales database:  customers, store items, sales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medical database: patients, treatments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university database: students, professors, courses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Also called </a:t>
            </a:r>
            <a:r>
              <a:rPr lang="en-US" altLang="en-US" sz="2400" i="1" dirty="0"/>
              <a:t>samples , examples, instances, data points, objects, tuples</a:t>
            </a:r>
            <a:endParaRPr lang="en-US" altLang="en-US" sz="2400" dirty="0"/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Data objects are described by </a:t>
            </a:r>
            <a:r>
              <a:rPr lang="en-US" altLang="en-US" sz="2400" b="1" dirty="0"/>
              <a:t>attributes</a:t>
            </a: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Database rows </a:t>
            </a:r>
            <a:r>
              <a:rPr lang="en-US" altLang="en-US" sz="2400" dirty="0">
                <a:latin typeface="Calibri" panose="020F0502020204030204" pitchFamily="34" charset="0"/>
              </a:rPr>
              <a:t>→</a:t>
            </a:r>
            <a:r>
              <a:rPr lang="en-US" altLang="en-US" sz="2400" dirty="0"/>
              <a:t> data objects; columns </a:t>
            </a:r>
            <a:r>
              <a:rPr lang="en-US" altLang="en-US" sz="2400" dirty="0">
                <a:latin typeface="Calibri" panose="020F0502020204030204" pitchFamily="34" charset="0"/>
              </a:rPr>
              <a:t>→ </a:t>
            </a:r>
            <a:r>
              <a:rPr lang="en-US" altLang="en-US" sz="2400" dirty="0"/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134647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19301" y="304800"/>
            <a:ext cx="8054975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Data Transformation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34410" y="1132114"/>
            <a:ext cx="10824755" cy="566057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altLang="en-US" dirty="0">
                <a:latin typeface="Calibri" panose="020F0502020204030204" pitchFamily="34" charset="0"/>
              </a:rPr>
              <a:t>A function that maps the entire set of values of a given attribute to a new set of replacement values </a:t>
            </a:r>
            <a:r>
              <a:rPr lang="en-US" altLang="en-US" dirty="0" err="1">
                <a:latin typeface="Calibri" panose="020F0502020204030204" pitchFamily="34" charset="0"/>
              </a:rPr>
              <a:t>s.t.</a:t>
            </a:r>
            <a:r>
              <a:rPr lang="en-US" altLang="en-US" dirty="0">
                <a:latin typeface="Calibri" panose="020F0502020204030204" pitchFamily="34" charset="0"/>
              </a:rPr>
              <a:t> each old value can be identified with one of the new values</a:t>
            </a:r>
          </a:p>
          <a:p>
            <a:pPr>
              <a:spcAft>
                <a:spcPts val="300"/>
              </a:spcAft>
            </a:pPr>
            <a:r>
              <a:rPr lang="en-US" altLang="en-US" dirty="0">
                <a:latin typeface="Calibri" panose="020F0502020204030204" pitchFamily="34" charset="0"/>
              </a:rPr>
              <a:t>Methods</a:t>
            </a:r>
          </a:p>
          <a:p>
            <a:pPr lvl="1">
              <a:spcAft>
                <a:spcPts val="300"/>
              </a:spcAft>
            </a:pPr>
            <a:r>
              <a:rPr lang="en-US" altLang="en-US" dirty="0">
                <a:latin typeface="Calibri" panose="020F0502020204030204" pitchFamily="34" charset="0"/>
              </a:rPr>
              <a:t>Smoothing: Remove noise from data</a:t>
            </a:r>
          </a:p>
          <a:p>
            <a:pPr lvl="1">
              <a:spcAft>
                <a:spcPts val="300"/>
              </a:spcAft>
            </a:pPr>
            <a:r>
              <a:rPr lang="en-US" altLang="en-US" dirty="0">
                <a:latin typeface="Calibri" panose="020F0502020204030204" pitchFamily="34" charset="0"/>
              </a:rPr>
              <a:t>Attribute/feature construction</a:t>
            </a:r>
          </a:p>
          <a:p>
            <a:pPr lvl="2">
              <a:spcAft>
                <a:spcPts val="300"/>
              </a:spcAft>
            </a:pPr>
            <a:r>
              <a:rPr lang="en-US" altLang="en-US" dirty="0">
                <a:latin typeface="Calibri" panose="020F0502020204030204" pitchFamily="34" charset="0"/>
              </a:rPr>
              <a:t>New attributes constructed from the given ones</a:t>
            </a:r>
          </a:p>
          <a:p>
            <a:pPr lvl="1">
              <a:spcAft>
                <a:spcPts val="300"/>
              </a:spcAft>
            </a:pPr>
            <a:r>
              <a:rPr lang="en-US" altLang="en-US" dirty="0">
                <a:latin typeface="Calibri" panose="020F0502020204030204" pitchFamily="34" charset="0"/>
              </a:rPr>
              <a:t>Aggregation: Summarization, data cube construction</a:t>
            </a:r>
          </a:p>
          <a:p>
            <a:pPr lvl="1">
              <a:spcAft>
                <a:spcPts val="300"/>
              </a:spcAft>
            </a:pPr>
            <a:r>
              <a:rPr lang="en-US" altLang="en-US" dirty="0">
                <a:latin typeface="Calibri" panose="020F0502020204030204" pitchFamily="34" charset="0"/>
              </a:rPr>
              <a:t>Normalization: Scaled to fall within a smaller, specified range</a:t>
            </a:r>
          </a:p>
          <a:p>
            <a:pPr lvl="2">
              <a:spcAft>
                <a:spcPts val="300"/>
              </a:spcAft>
            </a:pPr>
            <a:r>
              <a:rPr lang="en-US" altLang="en-US" dirty="0">
                <a:latin typeface="Calibri" panose="020F0502020204030204" pitchFamily="34" charset="0"/>
              </a:rPr>
              <a:t>min-max normalization</a:t>
            </a:r>
          </a:p>
          <a:p>
            <a:pPr lvl="2">
              <a:spcAft>
                <a:spcPts val="300"/>
              </a:spcAft>
            </a:pPr>
            <a:r>
              <a:rPr lang="en-US" altLang="en-US" dirty="0">
                <a:latin typeface="Calibri" panose="020F0502020204030204" pitchFamily="34" charset="0"/>
              </a:rPr>
              <a:t>z-score normalization</a:t>
            </a:r>
          </a:p>
          <a:p>
            <a:pPr lvl="2">
              <a:spcAft>
                <a:spcPts val="300"/>
              </a:spcAft>
            </a:pPr>
            <a:r>
              <a:rPr lang="en-US" altLang="en-US" dirty="0">
                <a:latin typeface="Calibri" panose="020F0502020204030204" pitchFamily="34" charset="0"/>
              </a:rPr>
              <a:t>normalization by decimal scaling</a:t>
            </a:r>
          </a:p>
          <a:p>
            <a:pPr lvl="1">
              <a:spcAft>
                <a:spcPts val="300"/>
              </a:spcAft>
            </a:pPr>
            <a:r>
              <a:rPr lang="en-US" altLang="en-US" dirty="0">
                <a:latin typeface="Calibri" panose="020F0502020204030204" pitchFamily="34" charset="0"/>
              </a:rPr>
              <a:t>Discretization: Concept hierarchy climbing</a:t>
            </a:r>
          </a:p>
        </p:txBody>
      </p:sp>
    </p:spTree>
    <p:extLst>
      <p:ext uri="{BB962C8B-B14F-4D97-AF65-F5344CB8AC3E}">
        <p14:creationId xmlns:p14="http://schemas.microsoft.com/office/powerpoint/2010/main" val="380842178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81000"/>
            <a:ext cx="9144000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Normalization</a:t>
            </a:r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07027" y="1138237"/>
            <a:ext cx="8817973" cy="5029200"/>
          </a:xfrm>
        </p:spPr>
        <p:txBody>
          <a:bodyPr/>
          <a:lstStyle/>
          <a:p>
            <a:pPr eaLnBrk="1" hangingPunct="1">
              <a:spcAft>
                <a:spcPts val="300"/>
              </a:spcAft>
            </a:pPr>
            <a:r>
              <a:rPr lang="en-US" altLang="en-US" b="1" dirty="0">
                <a:latin typeface="Calibri" panose="020F0502020204030204" pitchFamily="34" charset="0"/>
              </a:rPr>
              <a:t>Min-max normalization</a:t>
            </a:r>
            <a:r>
              <a:rPr lang="en-US" altLang="en-US" dirty="0">
                <a:latin typeface="Calibri" panose="020F0502020204030204" pitchFamily="34" charset="0"/>
              </a:rPr>
              <a:t>: to [</a:t>
            </a:r>
            <a:r>
              <a:rPr lang="en-US" altLang="en-US" dirty="0" err="1">
                <a:latin typeface="Calibri" panose="020F0502020204030204" pitchFamily="34" charset="0"/>
              </a:rPr>
              <a:t>new_min</a:t>
            </a:r>
            <a:r>
              <a:rPr lang="en-US" altLang="en-US" baseline="-25000" dirty="0" err="1">
                <a:latin typeface="Calibri" panose="020F0502020204030204" pitchFamily="34" charset="0"/>
              </a:rPr>
              <a:t>A</a:t>
            </a:r>
            <a:r>
              <a:rPr lang="en-US" altLang="en-US" dirty="0">
                <a:latin typeface="Calibri" panose="020F0502020204030204" pitchFamily="34" charset="0"/>
              </a:rPr>
              <a:t>, </a:t>
            </a:r>
            <a:r>
              <a:rPr lang="en-US" altLang="en-US" dirty="0" err="1">
                <a:latin typeface="Calibri" panose="020F0502020204030204" pitchFamily="34" charset="0"/>
              </a:rPr>
              <a:t>new_max</a:t>
            </a:r>
            <a:r>
              <a:rPr lang="en-US" altLang="en-US" baseline="-25000" dirty="0" err="1">
                <a:latin typeface="Calibri" panose="020F0502020204030204" pitchFamily="34" charset="0"/>
              </a:rPr>
              <a:t>A</a:t>
            </a:r>
            <a:r>
              <a:rPr lang="en-US" altLang="en-US" dirty="0">
                <a:latin typeface="Calibri" panose="020F0502020204030204" pitchFamily="34" charset="0"/>
              </a:rPr>
              <a:t>]</a:t>
            </a:r>
          </a:p>
          <a:p>
            <a:pPr lvl="1" eaLnBrk="1" hangingPunct="1">
              <a:spcAft>
                <a:spcPts val="300"/>
              </a:spcAft>
            </a:pPr>
            <a:endParaRPr lang="en-US" altLang="en-US" dirty="0">
              <a:latin typeface="Calibri" panose="020F0502020204030204" pitchFamily="34" charset="0"/>
            </a:endParaRPr>
          </a:p>
          <a:p>
            <a:pPr lvl="1" eaLnBrk="1" hangingPunct="1">
              <a:spcAft>
                <a:spcPts val="300"/>
              </a:spcAft>
            </a:pPr>
            <a:endParaRPr lang="en-US" altLang="en-US" dirty="0">
              <a:latin typeface="Calibri" panose="020F0502020204030204" pitchFamily="34" charset="0"/>
            </a:endParaRPr>
          </a:p>
          <a:p>
            <a:pPr lvl="1" eaLnBrk="1" hangingPunct="1">
              <a:spcAft>
                <a:spcPts val="300"/>
              </a:spcAft>
            </a:pPr>
            <a:r>
              <a:rPr lang="en-US" altLang="en-US" dirty="0">
                <a:latin typeface="Calibri" panose="020F0502020204030204" pitchFamily="34" charset="0"/>
              </a:rPr>
              <a:t>Ex.  Let income range $12,000 to $98,000 normalized to [0.0, 1.0]</a:t>
            </a:r>
          </a:p>
          <a:p>
            <a:pPr lvl="3">
              <a:spcAft>
                <a:spcPts val="300"/>
              </a:spcAft>
            </a:pPr>
            <a:r>
              <a:rPr lang="en-US" altLang="en-US" dirty="0">
                <a:latin typeface="Calibri" panose="020F0502020204030204" pitchFamily="34" charset="0"/>
              </a:rPr>
              <a:t>Then $73,600 is mapped to  </a:t>
            </a:r>
          </a:p>
          <a:p>
            <a:pPr eaLnBrk="1" hangingPunct="1">
              <a:spcAft>
                <a:spcPts val="300"/>
              </a:spcAft>
            </a:pPr>
            <a:r>
              <a:rPr lang="en-US" altLang="en-US" b="1" dirty="0">
                <a:latin typeface="Calibri" panose="020F0502020204030204" pitchFamily="34" charset="0"/>
              </a:rPr>
              <a:t>Z-score normalization</a:t>
            </a:r>
            <a:r>
              <a:rPr lang="en-US" altLang="en-US" dirty="0">
                <a:latin typeface="Calibri" panose="020F0502020204030204" pitchFamily="34" charset="0"/>
              </a:rPr>
              <a:t> (</a:t>
            </a:r>
            <a:r>
              <a:rPr lang="el-GR" altLang="en-US" dirty="0">
                <a:latin typeface="Calibri" panose="020F0502020204030204" pitchFamily="34" charset="0"/>
              </a:rPr>
              <a:t>μ</a:t>
            </a:r>
            <a:r>
              <a:rPr lang="en-US" altLang="en-US" dirty="0">
                <a:latin typeface="Calibri" panose="020F0502020204030204" pitchFamily="34" charset="0"/>
              </a:rPr>
              <a:t>: mean, </a:t>
            </a:r>
            <a:r>
              <a:rPr lang="el-GR" altLang="en-US" dirty="0">
                <a:latin typeface="Calibri" panose="020F0502020204030204" pitchFamily="34" charset="0"/>
              </a:rPr>
              <a:t>σ</a:t>
            </a:r>
            <a:r>
              <a:rPr lang="en-US" altLang="en-US" dirty="0">
                <a:latin typeface="Calibri" panose="020F0502020204030204" pitchFamily="34" charset="0"/>
              </a:rPr>
              <a:t>: standard deviation):</a:t>
            </a:r>
          </a:p>
          <a:p>
            <a:pPr eaLnBrk="1" hangingPunct="1">
              <a:spcAft>
                <a:spcPts val="300"/>
              </a:spcAft>
            </a:pPr>
            <a:endParaRPr lang="en-US" altLang="en-US" dirty="0">
              <a:latin typeface="Calibri" panose="020F0502020204030204" pitchFamily="34" charset="0"/>
            </a:endParaRPr>
          </a:p>
          <a:p>
            <a:pPr lvl="1" eaLnBrk="1" hangingPunct="1">
              <a:spcAft>
                <a:spcPts val="300"/>
              </a:spcAft>
            </a:pPr>
            <a:endParaRPr lang="en-US" altLang="en-US" dirty="0">
              <a:latin typeface="Calibri" panose="020F0502020204030204" pitchFamily="34" charset="0"/>
            </a:endParaRPr>
          </a:p>
          <a:p>
            <a:pPr lvl="1" eaLnBrk="1" hangingPunct="1">
              <a:spcAft>
                <a:spcPts val="300"/>
              </a:spcAft>
            </a:pPr>
            <a:r>
              <a:rPr lang="en-US" altLang="en-US" dirty="0">
                <a:latin typeface="Calibri" panose="020F0502020204030204" pitchFamily="34" charset="0"/>
              </a:rPr>
              <a:t>Ex. Let </a:t>
            </a:r>
            <a:r>
              <a:rPr lang="el-GR" altLang="en-US" dirty="0">
                <a:latin typeface="Calibri" panose="020F0502020204030204" pitchFamily="34" charset="0"/>
              </a:rPr>
              <a:t>μ</a:t>
            </a:r>
            <a:r>
              <a:rPr lang="en-US" altLang="en-US" dirty="0">
                <a:latin typeface="Calibri" panose="020F0502020204030204" pitchFamily="34" charset="0"/>
              </a:rPr>
              <a:t> = 54,000, </a:t>
            </a:r>
            <a:r>
              <a:rPr lang="el-GR" altLang="en-US" dirty="0">
                <a:latin typeface="Calibri" panose="020F0502020204030204" pitchFamily="34" charset="0"/>
              </a:rPr>
              <a:t>σ</a:t>
            </a:r>
            <a:r>
              <a:rPr lang="en-US" altLang="en-US" dirty="0">
                <a:latin typeface="Calibri" panose="020F0502020204030204" pitchFamily="34" charset="0"/>
              </a:rPr>
              <a:t> = 16,000.  Then</a:t>
            </a:r>
            <a:endParaRPr lang="el-GR" altLang="en-US" dirty="0">
              <a:latin typeface="Calibri" panose="020F0502020204030204" pitchFamily="34" charset="0"/>
            </a:endParaRPr>
          </a:p>
          <a:p>
            <a:pPr eaLnBrk="1" hangingPunct="1">
              <a:spcAft>
                <a:spcPts val="300"/>
              </a:spcAft>
            </a:pPr>
            <a:r>
              <a:rPr lang="en-US" altLang="en-US" b="1" dirty="0">
                <a:latin typeface="Calibri" panose="020F0502020204030204" pitchFamily="34" charset="0"/>
              </a:rPr>
              <a:t>Normalization by decimal scaling</a:t>
            </a:r>
          </a:p>
        </p:txBody>
      </p:sp>
      <p:graphicFrame>
        <p:nvGraphicFramePr>
          <p:cNvPr id="56325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476876" y="3066256"/>
          <a:ext cx="25146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4" name="Equation" r:id="rId4" imgW="2222500" imgH="419100" progId="Equation.3">
                  <p:embed/>
                </p:oleObj>
              </mc:Choice>
              <mc:Fallback>
                <p:oleObj name="Equation" r:id="rId4" imgW="2222500" imgH="419100" progId="Equation.3">
                  <p:embed/>
                  <p:pic>
                    <p:nvPicPr>
                      <p:cNvPr id="5632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876" y="3066256"/>
                        <a:ext cx="25146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6" name="Object 5"/>
          <p:cNvGraphicFramePr>
            <a:graphicFrameLocks noChangeAspect="1"/>
          </p:cNvGraphicFramePr>
          <p:nvPr/>
        </p:nvGraphicFramePr>
        <p:xfrm>
          <a:off x="3437709" y="1772443"/>
          <a:ext cx="5943600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5" name="Equation" r:id="rId6" imgW="3340100" imgH="393700" progId="Equation.3">
                  <p:embed/>
                </p:oleObj>
              </mc:Choice>
              <mc:Fallback>
                <p:oleObj name="Equation" r:id="rId6" imgW="3340100" imgH="393700" progId="Equation.3">
                  <p:embed/>
                  <p:pic>
                    <p:nvPicPr>
                      <p:cNvPr id="5632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7709" y="1772443"/>
                        <a:ext cx="5943600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7" name="Object 6"/>
          <p:cNvGraphicFramePr>
            <a:graphicFrameLocks noChangeAspect="1"/>
          </p:cNvGraphicFramePr>
          <p:nvPr/>
        </p:nvGraphicFramePr>
        <p:xfrm>
          <a:off x="3600994" y="4060123"/>
          <a:ext cx="14478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6" name="Equation" r:id="rId8" imgW="634725" imgH="393529" progId="Equation.3">
                  <p:embed/>
                </p:oleObj>
              </mc:Choice>
              <mc:Fallback>
                <p:oleObj name="Equation" r:id="rId8" imgW="634725" imgH="393529" progId="Equation.3">
                  <p:embed/>
                  <p:pic>
                    <p:nvPicPr>
                      <p:cNvPr id="5632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0994" y="4060123"/>
                        <a:ext cx="14478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8" name="Object 7"/>
          <p:cNvGraphicFramePr>
            <a:graphicFrameLocks noChangeAspect="1"/>
          </p:cNvGraphicFramePr>
          <p:nvPr/>
        </p:nvGraphicFramePr>
        <p:xfrm>
          <a:off x="2904309" y="5743575"/>
          <a:ext cx="106680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7" name="Equation" r:id="rId10" imgW="495085" imgH="393529" progId="Equation.3">
                  <p:embed/>
                </p:oleObj>
              </mc:Choice>
              <mc:Fallback>
                <p:oleObj name="Equation" r:id="rId10" imgW="495085" imgH="393529" progId="Equation.3">
                  <p:embed/>
                  <p:pic>
                    <p:nvPicPr>
                      <p:cNvPr id="5632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4309" y="5743575"/>
                        <a:ext cx="1066800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9" name="Object 8"/>
          <p:cNvGraphicFramePr>
            <a:graphicFrameLocks noChangeAspect="1"/>
          </p:cNvGraphicFramePr>
          <p:nvPr/>
        </p:nvGraphicFramePr>
        <p:xfrm>
          <a:off x="6038851" y="3321051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8" name="Equation" r:id="rId12" imgW="114151" imgH="215619" progId="Equation.3">
                  <p:embed/>
                </p:oleObj>
              </mc:Choice>
              <mc:Fallback>
                <p:oleObj name="Equation" r:id="rId12" imgW="114151" imgH="215619" progId="Equation.3">
                  <p:embed/>
                  <p:pic>
                    <p:nvPicPr>
                      <p:cNvPr id="5632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851" y="3321051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30" name="Text Box 9"/>
          <p:cNvSpPr txBox="1">
            <a:spLocks noChangeArrowheads="1"/>
          </p:cNvSpPr>
          <p:nvPr/>
        </p:nvSpPr>
        <p:spPr bwMode="auto">
          <a:xfrm>
            <a:off x="4029076" y="5848960"/>
            <a:ext cx="6126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</a:rPr>
              <a:t>Where </a:t>
            </a:r>
            <a:r>
              <a:rPr lang="en-US" altLang="en-US" i="1" dirty="0">
                <a:latin typeface="Times New Roman" panose="02020603050405020304" pitchFamily="18" charset="0"/>
              </a:rPr>
              <a:t>j</a:t>
            </a:r>
            <a:r>
              <a:rPr lang="en-US" altLang="en-US" sz="2000" dirty="0">
                <a:latin typeface="Times New Roman" panose="02020603050405020304" pitchFamily="18" charset="0"/>
              </a:rPr>
              <a:t> is the smallest integer such that Max(|</a:t>
            </a:r>
            <a:r>
              <a:rPr lang="el-G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ν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en-US" sz="2000" dirty="0">
                <a:latin typeface="Times New Roman" panose="02020603050405020304" pitchFamily="18" charset="0"/>
              </a:rPr>
              <a:t>|) &lt; 1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56331" name="Object 10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972176" y="5000791"/>
          <a:ext cx="195262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9" name="Equation" r:id="rId14" imgW="1498600" imgH="419100" progId="Equation.3">
                  <p:embed/>
                </p:oleObj>
              </mc:Choice>
              <mc:Fallback>
                <p:oleObj name="Equation" r:id="rId14" imgW="1498600" imgH="419100" progId="Equation.3">
                  <p:embed/>
                  <p:pic>
                    <p:nvPicPr>
                      <p:cNvPr id="5633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2176" y="5000791"/>
                        <a:ext cx="1952625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581649" y="4034021"/>
            <a:ext cx="5934076" cy="76944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2000" dirty="0">
                <a:latin typeface="Calibri" panose="020F0502020204030204" pitchFamily="34" charset="0"/>
              </a:rPr>
              <a:t>Z-score: The distance between the raw score and the population mean in the unit of the 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4145755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Discretization 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599" y="1219200"/>
            <a:ext cx="10685417" cy="53340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Three types of attributes</a:t>
            </a:r>
          </a:p>
          <a:p>
            <a:pPr lvl="1" eaLnBrk="1" hangingPunct="1"/>
            <a:r>
              <a:rPr lang="en-US" altLang="en-US" sz="2400" dirty="0"/>
              <a:t>Nominal—values from an unordered set, e.g., color, profession</a:t>
            </a:r>
          </a:p>
          <a:p>
            <a:pPr lvl="1" eaLnBrk="1" hangingPunct="1"/>
            <a:r>
              <a:rPr lang="en-US" altLang="en-US" sz="2400" dirty="0"/>
              <a:t>Ordinal—values from an ordered set, e.g., military or academic rank </a:t>
            </a:r>
          </a:p>
          <a:p>
            <a:pPr lvl="1" eaLnBrk="1" hangingPunct="1"/>
            <a:r>
              <a:rPr lang="en-US" altLang="en-US" sz="2400" dirty="0"/>
              <a:t>Numeric—real numbers, e.g., integer or real numbers</a:t>
            </a:r>
          </a:p>
          <a:p>
            <a:pPr eaLnBrk="1" hangingPunct="1"/>
            <a:r>
              <a:rPr lang="en-US" altLang="en-US" sz="2400" dirty="0"/>
              <a:t>Discretization: Divide the range of a continuous attribute into intervals</a:t>
            </a:r>
          </a:p>
          <a:p>
            <a:pPr lvl="1" eaLnBrk="1" hangingPunct="1"/>
            <a:r>
              <a:rPr lang="en-US" altLang="en-US" sz="2400" dirty="0"/>
              <a:t>Interval labels can then be used to replace actual data values </a:t>
            </a:r>
          </a:p>
          <a:p>
            <a:pPr lvl="1" eaLnBrk="1" hangingPunct="1"/>
            <a:r>
              <a:rPr lang="en-US" altLang="en-US" sz="2400" dirty="0"/>
              <a:t>Reduce data size by discretization</a:t>
            </a:r>
          </a:p>
          <a:p>
            <a:pPr lvl="1" eaLnBrk="1" hangingPunct="1"/>
            <a:r>
              <a:rPr lang="en-US" altLang="en-US" sz="2400" dirty="0"/>
              <a:t>Supervised vs. unsupervised</a:t>
            </a:r>
          </a:p>
          <a:p>
            <a:pPr lvl="1" eaLnBrk="1" hangingPunct="1"/>
            <a:r>
              <a:rPr lang="en-US" altLang="en-US" sz="2400" dirty="0"/>
              <a:t>Split (top-down) vs. merge (bottom-up)</a:t>
            </a:r>
          </a:p>
          <a:p>
            <a:pPr lvl="1" eaLnBrk="1" hangingPunct="1"/>
            <a:r>
              <a:rPr lang="en-US" altLang="en-US" sz="2400" dirty="0"/>
              <a:t>Discretization can be performed recursively on an attribute</a:t>
            </a:r>
          </a:p>
          <a:p>
            <a:pPr lvl="1" eaLnBrk="1" hangingPunct="1"/>
            <a:r>
              <a:rPr lang="en-US" altLang="en-US" sz="2400" dirty="0"/>
              <a:t>Prepare for further analysis, e.g.,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7642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8600"/>
            <a:ext cx="8991600" cy="762000"/>
          </a:xfrm>
        </p:spPr>
        <p:txBody>
          <a:bodyPr/>
          <a:lstStyle/>
          <a:p>
            <a:pPr eaLnBrk="1" hangingPunct="1"/>
            <a:r>
              <a:rPr lang="en-US" altLang="en-US"/>
              <a:t>Data Discretization Methods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2727" y="1123950"/>
            <a:ext cx="10551523" cy="57340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dirty="0">
                <a:latin typeface="Calibri" panose="020F0502020204030204" pitchFamily="34" charset="0"/>
              </a:rPr>
              <a:t>Binning </a:t>
            </a:r>
          </a:p>
          <a:p>
            <a:pPr lvl="1">
              <a:spcAft>
                <a:spcPts val="600"/>
              </a:spcAft>
            </a:pPr>
            <a:r>
              <a:rPr lang="en-US" altLang="en-US" dirty="0">
                <a:latin typeface="Calibri" panose="020F0502020204030204" pitchFamily="34" charset="0"/>
              </a:rPr>
              <a:t>Top-down split, unsupervised</a:t>
            </a:r>
          </a:p>
          <a:p>
            <a:pPr>
              <a:spcAft>
                <a:spcPts val="600"/>
              </a:spcAft>
            </a:pPr>
            <a:r>
              <a:rPr lang="en-US" altLang="en-US" dirty="0">
                <a:latin typeface="Calibri" panose="020F0502020204030204" pitchFamily="34" charset="0"/>
              </a:rPr>
              <a:t>Histogram analysis</a:t>
            </a:r>
          </a:p>
          <a:p>
            <a:pPr lvl="1">
              <a:spcAft>
                <a:spcPts val="600"/>
              </a:spcAft>
            </a:pPr>
            <a:r>
              <a:rPr lang="en-US" altLang="en-US" dirty="0">
                <a:latin typeface="Calibri" panose="020F0502020204030204" pitchFamily="34" charset="0"/>
              </a:rPr>
              <a:t>Top-down split, unsupervised</a:t>
            </a:r>
          </a:p>
          <a:p>
            <a:pPr>
              <a:spcAft>
                <a:spcPts val="600"/>
              </a:spcAft>
            </a:pPr>
            <a:r>
              <a:rPr lang="en-US" altLang="en-US" dirty="0">
                <a:latin typeface="Calibri" panose="020F0502020204030204" pitchFamily="34" charset="0"/>
              </a:rPr>
              <a:t>Clustering analysis </a:t>
            </a:r>
          </a:p>
          <a:p>
            <a:pPr lvl="1">
              <a:spcAft>
                <a:spcPts val="600"/>
              </a:spcAft>
            </a:pPr>
            <a:r>
              <a:rPr lang="en-US" altLang="en-US" dirty="0">
                <a:latin typeface="Calibri" panose="020F0502020204030204" pitchFamily="34" charset="0"/>
              </a:rPr>
              <a:t>Unsupervised, top-down split or bottom-up merge</a:t>
            </a:r>
          </a:p>
          <a:p>
            <a:pPr>
              <a:spcAft>
                <a:spcPts val="600"/>
              </a:spcAft>
            </a:pPr>
            <a:r>
              <a:rPr lang="en-US" altLang="en-US" dirty="0">
                <a:latin typeface="Calibri" panose="020F0502020204030204" pitchFamily="34" charset="0"/>
              </a:rPr>
              <a:t>Decision-tree analysis</a:t>
            </a:r>
          </a:p>
          <a:p>
            <a:pPr lvl="1">
              <a:spcAft>
                <a:spcPts val="600"/>
              </a:spcAft>
            </a:pPr>
            <a:r>
              <a:rPr lang="en-US" altLang="en-US" dirty="0">
                <a:latin typeface="Calibri" panose="020F0502020204030204" pitchFamily="34" charset="0"/>
              </a:rPr>
              <a:t>Supervised, top-down split</a:t>
            </a:r>
          </a:p>
          <a:p>
            <a:pPr>
              <a:spcAft>
                <a:spcPts val="600"/>
              </a:spcAft>
            </a:pPr>
            <a:r>
              <a:rPr lang="en-US" altLang="en-US" dirty="0">
                <a:latin typeface="Calibri" panose="020F0502020204030204" pitchFamily="34" charset="0"/>
                <a:sym typeface="Symbol" panose="05050102010706020507" pitchFamily="18" charset="2"/>
              </a:rPr>
              <a:t>Correlation (e.g., </a:t>
            </a:r>
            <a:r>
              <a:rPr lang="en-US" altLang="en-US" baseline="30000" dirty="0">
                <a:latin typeface="Calibri" panose="020F0502020204030204" pitchFamily="34" charset="0"/>
              </a:rPr>
              <a:t>2</a:t>
            </a:r>
            <a:r>
              <a:rPr lang="en-US" altLang="en-US" dirty="0">
                <a:latin typeface="Calibri" panose="020F0502020204030204" pitchFamily="34" charset="0"/>
              </a:rPr>
              <a:t>) analysis </a:t>
            </a:r>
          </a:p>
          <a:p>
            <a:pPr lvl="1">
              <a:spcAft>
                <a:spcPts val="600"/>
              </a:spcAft>
            </a:pPr>
            <a:r>
              <a:rPr lang="en-US" altLang="en-US" dirty="0">
                <a:latin typeface="Calibri" panose="020F0502020204030204" pitchFamily="34" charset="0"/>
              </a:rPr>
              <a:t>Unsupervised, bottom-up merge</a:t>
            </a:r>
          </a:p>
          <a:p>
            <a:pPr>
              <a:spcAft>
                <a:spcPts val="600"/>
              </a:spcAft>
            </a:pPr>
            <a:r>
              <a:rPr lang="en-US" altLang="en-US" dirty="0">
                <a:latin typeface="Calibri" panose="020F0502020204030204" pitchFamily="34" charset="0"/>
              </a:rPr>
              <a:t>Note: All the methods can be applied recursively</a:t>
            </a:r>
          </a:p>
        </p:txBody>
      </p:sp>
    </p:spTree>
    <p:extLst>
      <p:ext uri="{BB962C8B-B14F-4D97-AF65-F5344CB8AC3E}">
        <p14:creationId xmlns:p14="http://schemas.microsoft.com/office/powerpoint/2010/main" val="346120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04800"/>
            <a:ext cx="9372600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Simple Discretization: Binning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7017" y="1295400"/>
            <a:ext cx="10929257" cy="518160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Equal-width </a:t>
            </a:r>
            <a:r>
              <a:rPr lang="en-US" altLang="en-US" sz="2400" dirty="0"/>
              <a:t>(distance) partitioning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Divides the range into </a:t>
            </a:r>
            <a:r>
              <a:rPr lang="en-US" altLang="en-US" sz="2400" i="1" dirty="0"/>
              <a:t>N</a:t>
            </a:r>
            <a:r>
              <a:rPr lang="en-US" altLang="en-US" sz="2400" dirty="0"/>
              <a:t> intervals of equal size: </a:t>
            </a:r>
            <a:r>
              <a:rPr lang="en-US" altLang="en-US" sz="2400" dirty="0">
                <a:solidFill>
                  <a:srgbClr val="39513E"/>
                </a:solidFill>
              </a:rPr>
              <a:t>uniform grid</a:t>
            </a:r>
            <a:endParaRPr lang="en-US" altLang="en-US" sz="2400" dirty="0">
              <a:solidFill>
                <a:schemeClr val="hlink"/>
              </a:solidFill>
            </a:endParaRP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if </a:t>
            </a:r>
            <a:r>
              <a:rPr lang="en-US" altLang="en-US" sz="2400" i="1" dirty="0"/>
              <a:t>A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B</a:t>
            </a:r>
            <a:r>
              <a:rPr lang="en-US" altLang="en-US" sz="2400" dirty="0"/>
              <a:t> are the lowest and highest values of the attribute, the width of intervals will be: </a:t>
            </a:r>
            <a:r>
              <a:rPr lang="en-US" altLang="en-US" sz="2400" i="1" dirty="0"/>
              <a:t>W </a:t>
            </a:r>
            <a:r>
              <a:rPr lang="en-US" altLang="en-US" sz="2400" dirty="0"/>
              <a:t>= (</a:t>
            </a:r>
            <a:r>
              <a:rPr lang="en-US" altLang="en-US" sz="2400" i="1" dirty="0"/>
              <a:t>B </a:t>
            </a:r>
            <a:r>
              <a:rPr lang="en-US" altLang="en-US" sz="2400" dirty="0"/>
              <a:t>–</a:t>
            </a:r>
            <a:r>
              <a:rPr lang="en-US" altLang="en-US" sz="2400" i="1" dirty="0"/>
              <a:t>A</a:t>
            </a:r>
            <a:r>
              <a:rPr lang="en-US" altLang="en-US" sz="2400" dirty="0"/>
              <a:t>)/</a:t>
            </a:r>
            <a:r>
              <a:rPr lang="en-US" altLang="en-US" sz="2400" i="1" dirty="0"/>
              <a:t>N.</a:t>
            </a:r>
            <a:endParaRPr lang="en-US" altLang="en-US" sz="2400" dirty="0"/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The most straightforward, but outliers may dominate presentation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Skewed data is not handled well</a:t>
            </a:r>
            <a:endParaRPr lang="en-US" altLang="en-US" sz="2400" i="1" dirty="0"/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Equal-depth</a:t>
            </a:r>
            <a:r>
              <a:rPr lang="en-US" altLang="en-US" sz="2400" dirty="0"/>
              <a:t> (frequency) partitioning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Divides the range into </a:t>
            </a:r>
            <a:r>
              <a:rPr lang="en-US" altLang="en-US" sz="2400" i="1" dirty="0"/>
              <a:t>N</a:t>
            </a:r>
            <a:r>
              <a:rPr lang="en-US" altLang="en-US" sz="2400" dirty="0"/>
              <a:t> intervals, each containing approximately same number of samples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Good data scaling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Managing categorical attributes can be tricky</a:t>
            </a:r>
          </a:p>
        </p:txBody>
      </p:sp>
    </p:spTree>
    <p:extLst>
      <p:ext uri="{BB962C8B-B14F-4D97-AF65-F5344CB8AC3E}">
        <p14:creationId xmlns:p14="http://schemas.microsoft.com/office/powerpoint/2010/main" val="306325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12061371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Example: Binning Methods for Data Smoothing</a:t>
            </a: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2183" y="1223553"/>
            <a:ext cx="10720251" cy="5342709"/>
          </a:xfrm>
        </p:spPr>
        <p:txBody>
          <a:bodyPr/>
          <a:lstStyle/>
          <a:p>
            <a:pPr eaLnBrk="1" hangingPunct="1">
              <a:spcBef>
                <a:spcPts val="300"/>
              </a:spcBef>
              <a:buFont typeface="Wingdings" panose="05000000000000000000" pitchFamily="2" charset="2"/>
              <a:buChar char="q"/>
            </a:pPr>
            <a:r>
              <a:rPr lang="en-US" altLang="en-US" sz="2400" dirty="0"/>
              <a:t>Sorted data for price (in dollars): 4, 8, 9, 15, 21, 21, 24, 25, 26, 28, 29, 34</a:t>
            </a:r>
          </a:p>
          <a:p>
            <a:pPr eaLnBrk="1" hangingPunct="1">
              <a:spcBef>
                <a:spcPts val="300"/>
              </a:spcBef>
              <a:buFontTx/>
              <a:buNone/>
            </a:pPr>
            <a:r>
              <a:rPr lang="en-US" altLang="en-US" sz="2400" dirty="0"/>
              <a:t>*  Partition into equal-frequency (</a:t>
            </a:r>
            <a:r>
              <a:rPr lang="en-US" altLang="en-US" sz="2400" b="1" dirty="0"/>
              <a:t>equal-depth</a:t>
            </a:r>
            <a:r>
              <a:rPr lang="en-US" altLang="en-US" sz="2400" dirty="0"/>
              <a:t>) bins:</a:t>
            </a:r>
          </a:p>
          <a:p>
            <a:pPr eaLnBrk="1" hangingPunct="1">
              <a:spcBef>
                <a:spcPts val="300"/>
              </a:spcBef>
              <a:buFontTx/>
              <a:buNone/>
            </a:pPr>
            <a:r>
              <a:rPr lang="en-US" altLang="en-US" sz="2400" dirty="0"/>
              <a:t>      - Bin 1: 4, 8, 9, 15</a:t>
            </a:r>
          </a:p>
          <a:p>
            <a:pPr eaLnBrk="1" hangingPunct="1">
              <a:spcBef>
                <a:spcPts val="300"/>
              </a:spcBef>
              <a:buFontTx/>
              <a:buNone/>
            </a:pPr>
            <a:r>
              <a:rPr lang="en-US" altLang="en-US" sz="2400" dirty="0"/>
              <a:t>      - Bin 2: 21, 21, 24, 25</a:t>
            </a:r>
          </a:p>
          <a:p>
            <a:pPr eaLnBrk="1" hangingPunct="1">
              <a:spcBef>
                <a:spcPts val="300"/>
              </a:spcBef>
              <a:buFontTx/>
              <a:buNone/>
            </a:pPr>
            <a:r>
              <a:rPr lang="en-US" altLang="en-US" sz="2400" dirty="0"/>
              <a:t>      - Bin 3: 26, 28, 29, 34</a:t>
            </a:r>
          </a:p>
          <a:p>
            <a:pPr eaLnBrk="1" hangingPunct="1">
              <a:spcBef>
                <a:spcPts val="300"/>
              </a:spcBef>
              <a:buFontTx/>
              <a:buNone/>
            </a:pPr>
            <a:r>
              <a:rPr lang="en-US" altLang="en-US" sz="2400" dirty="0"/>
              <a:t>*  Smoothing by </a:t>
            </a:r>
            <a:r>
              <a:rPr lang="en-US" altLang="en-US" sz="2400" b="1" dirty="0"/>
              <a:t>bin means</a:t>
            </a:r>
            <a:r>
              <a:rPr lang="en-US" altLang="en-US" sz="2400" dirty="0"/>
              <a:t>:</a:t>
            </a:r>
          </a:p>
          <a:p>
            <a:pPr eaLnBrk="1" hangingPunct="1">
              <a:spcBef>
                <a:spcPts val="300"/>
              </a:spcBef>
              <a:buFontTx/>
              <a:buNone/>
            </a:pPr>
            <a:r>
              <a:rPr lang="en-US" altLang="en-US" sz="2400" dirty="0"/>
              <a:t>      - Bin 1: 9, 9, 9, 9</a:t>
            </a:r>
          </a:p>
          <a:p>
            <a:pPr eaLnBrk="1" hangingPunct="1">
              <a:spcBef>
                <a:spcPts val="300"/>
              </a:spcBef>
              <a:buFontTx/>
              <a:buNone/>
            </a:pPr>
            <a:r>
              <a:rPr lang="en-US" altLang="en-US" sz="2400" dirty="0"/>
              <a:t>      - Bin 2: 23, 23, 23, 23</a:t>
            </a:r>
          </a:p>
          <a:p>
            <a:pPr eaLnBrk="1" hangingPunct="1">
              <a:spcBef>
                <a:spcPts val="300"/>
              </a:spcBef>
              <a:buFontTx/>
              <a:buNone/>
            </a:pPr>
            <a:r>
              <a:rPr lang="en-US" altLang="en-US" sz="2400" dirty="0"/>
              <a:t>      - Bin 3: 29, 29, 29, 29</a:t>
            </a:r>
          </a:p>
          <a:p>
            <a:pPr eaLnBrk="1" hangingPunct="1">
              <a:spcBef>
                <a:spcPts val="300"/>
              </a:spcBef>
              <a:buFontTx/>
              <a:buNone/>
            </a:pPr>
            <a:r>
              <a:rPr lang="en-US" altLang="en-US" sz="2400" dirty="0"/>
              <a:t>*  Smoothing by </a:t>
            </a:r>
            <a:r>
              <a:rPr lang="en-US" altLang="en-US" sz="2400" b="1" dirty="0"/>
              <a:t>bin boundaries</a:t>
            </a:r>
            <a:r>
              <a:rPr lang="en-US" altLang="en-US" sz="2400" dirty="0"/>
              <a:t>:</a:t>
            </a:r>
          </a:p>
          <a:p>
            <a:pPr eaLnBrk="1" hangingPunct="1">
              <a:spcBef>
                <a:spcPts val="300"/>
              </a:spcBef>
              <a:buFontTx/>
              <a:buNone/>
            </a:pPr>
            <a:r>
              <a:rPr lang="en-US" altLang="en-US" sz="2400" dirty="0"/>
              <a:t>      - Bin 1: 4, 4, 4, 15</a:t>
            </a:r>
          </a:p>
          <a:p>
            <a:pPr eaLnBrk="1" hangingPunct="1">
              <a:spcBef>
                <a:spcPts val="300"/>
              </a:spcBef>
              <a:buFontTx/>
              <a:buNone/>
            </a:pPr>
            <a:r>
              <a:rPr lang="en-US" altLang="en-US" sz="2400" dirty="0"/>
              <a:t>      - Bin 2: 21, 21, 25, 25</a:t>
            </a:r>
          </a:p>
          <a:p>
            <a:pPr eaLnBrk="1" hangingPunct="1">
              <a:spcBef>
                <a:spcPts val="300"/>
              </a:spcBef>
              <a:buFontTx/>
              <a:buNone/>
            </a:pPr>
            <a:r>
              <a:rPr lang="en-US" altLang="en-US" sz="2400" dirty="0"/>
              <a:t>      - Bin 3: 26, 26, 26, 34</a:t>
            </a:r>
          </a:p>
        </p:txBody>
      </p:sp>
    </p:spTree>
    <p:extLst>
      <p:ext uri="{BB962C8B-B14F-4D97-AF65-F5344CB8AC3E}">
        <p14:creationId xmlns:p14="http://schemas.microsoft.com/office/powerpoint/2010/main" val="394918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1924"/>
            <a:ext cx="12192000" cy="74253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Discretization Without Supervision: Binning vs. Clustering</a:t>
            </a:r>
          </a:p>
        </p:txBody>
      </p:sp>
      <p:pic>
        <p:nvPicPr>
          <p:cNvPr id="614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03" y="1199674"/>
            <a:ext cx="4114800" cy="205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148874"/>
            <a:ext cx="4495800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3987841"/>
            <a:ext cx="4191000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7" name="Text Box 6"/>
          <p:cNvSpPr txBox="1">
            <a:spLocks noChangeArrowheads="1"/>
          </p:cNvSpPr>
          <p:nvPr/>
        </p:nvSpPr>
        <p:spPr bwMode="auto">
          <a:xfrm>
            <a:off x="3200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n-US" sz="1400" b="1">
              <a:latin typeface="Arial" panose="020B0604020202020204" pitchFamily="34" charset="0"/>
            </a:endParaRPr>
          </a:p>
        </p:txBody>
      </p:sp>
      <p:sp>
        <p:nvSpPr>
          <p:cNvPr id="61448" name="Text Box 7"/>
          <p:cNvSpPr txBox="1">
            <a:spLocks noChangeArrowheads="1"/>
          </p:cNvSpPr>
          <p:nvPr/>
        </p:nvSpPr>
        <p:spPr bwMode="auto">
          <a:xfrm>
            <a:off x="2466974" y="3159165"/>
            <a:ext cx="714375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b="1" dirty="0">
                <a:latin typeface="+mn-lt"/>
              </a:rPr>
              <a:t>Data</a:t>
            </a:r>
          </a:p>
        </p:txBody>
      </p:sp>
      <p:sp>
        <p:nvSpPr>
          <p:cNvPr id="61450" name="Text Box 9"/>
          <p:cNvSpPr txBox="1">
            <a:spLocks noChangeArrowheads="1"/>
          </p:cNvSpPr>
          <p:nvPr/>
        </p:nvSpPr>
        <p:spPr bwMode="auto">
          <a:xfrm>
            <a:off x="1247775" y="6196015"/>
            <a:ext cx="3552825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b="1" dirty="0">
                <a:latin typeface="+mn-lt"/>
              </a:rPr>
              <a:t>Equal depth (frequency) (binning)</a:t>
            </a:r>
          </a:p>
        </p:txBody>
      </p:sp>
      <p:sp>
        <p:nvSpPr>
          <p:cNvPr id="61451" name="Text Box 10"/>
          <p:cNvSpPr txBox="1">
            <a:spLocks noChangeArrowheads="1"/>
          </p:cNvSpPr>
          <p:nvPr/>
        </p:nvSpPr>
        <p:spPr bwMode="auto">
          <a:xfrm>
            <a:off x="6134100" y="6224517"/>
            <a:ext cx="4267200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b="1" dirty="0">
                <a:latin typeface="+mn-lt"/>
              </a:rPr>
              <a:t>K-means clustering leads to better results</a:t>
            </a:r>
          </a:p>
        </p:txBody>
      </p:sp>
      <p:pic>
        <p:nvPicPr>
          <p:cNvPr id="61452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3962400"/>
            <a:ext cx="4876800" cy="225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758259" y="3227599"/>
            <a:ext cx="3200400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 b="1" dirty="0">
                <a:latin typeface="+mn-lt"/>
              </a:rPr>
              <a:t>Equal width (distance) binning</a:t>
            </a:r>
          </a:p>
        </p:txBody>
      </p:sp>
    </p:spTree>
    <p:extLst>
      <p:ext uri="{BB962C8B-B14F-4D97-AF65-F5344CB8AC3E}">
        <p14:creationId xmlns:p14="http://schemas.microsoft.com/office/powerpoint/2010/main" val="149676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" y="17417"/>
            <a:ext cx="12192000" cy="91440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cs typeface="Times New Roman" panose="02020603050405020304" pitchFamily="18" charset="0"/>
              </a:rPr>
              <a:t>Discretization by </a:t>
            </a:r>
            <a:r>
              <a:rPr lang="en-US" altLang="en-US" sz="4000" dirty="0"/>
              <a:t>Classification &amp; Correlation Analysis</a:t>
            </a: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44433" y="1295400"/>
            <a:ext cx="10737669" cy="5181600"/>
          </a:xfrm>
          <a:noFill/>
        </p:spPr>
        <p:txBody>
          <a:bodyPr vert="horz" lIns="90488" tIns="44450" rIns="90488" bIns="44450" rtlCol="0">
            <a:noAutofit/>
          </a:bodyPr>
          <a:lstStyle/>
          <a:p>
            <a:pPr marL="285750" indent="-285750" algn="just">
              <a:spcAft>
                <a:spcPts val="600"/>
              </a:spcAft>
              <a:tabLst>
                <a:tab pos="1198563" algn="l"/>
              </a:tabLst>
            </a:pPr>
            <a:r>
              <a:rPr lang="en-US" altLang="en-US" dirty="0">
                <a:cs typeface="Times New Roman" panose="02020603050405020304" pitchFamily="18" charset="0"/>
              </a:rPr>
              <a:t>Classification (e.g., decision tree analysis)</a:t>
            </a:r>
          </a:p>
          <a:p>
            <a:pPr lvl="1" algn="just">
              <a:spcAft>
                <a:spcPts val="600"/>
              </a:spcAft>
              <a:tabLst>
                <a:tab pos="1198563" algn="l"/>
              </a:tabLst>
            </a:pPr>
            <a:r>
              <a:rPr lang="en-US" altLang="en-US" dirty="0"/>
              <a:t>Supervised: Given class labels, e.g., cancerous vs. benign</a:t>
            </a:r>
          </a:p>
          <a:p>
            <a:pPr lvl="1" algn="just">
              <a:spcAft>
                <a:spcPts val="600"/>
              </a:spcAft>
              <a:tabLst>
                <a:tab pos="1198563" algn="l"/>
              </a:tabLst>
            </a:pPr>
            <a:r>
              <a:rPr lang="en-US" altLang="en-US" dirty="0">
                <a:cs typeface="Times New Roman" panose="02020603050405020304" pitchFamily="18" charset="0"/>
              </a:rPr>
              <a:t>Using </a:t>
            </a:r>
            <a:r>
              <a:rPr lang="en-US" altLang="en-US" i="1" dirty="0">
                <a:cs typeface="Times New Roman" panose="02020603050405020304" pitchFamily="18" charset="0"/>
              </a:rPr>
              <a:t>entropy</a:t>
            </a:r>
            <a:r>
              <a:rPr lang="en-US" altLang="en-US" dirty="0">
                <a:cs typeface="Times New Roman" panose="02020603050405020304" pitchFamily="18" charset="0"/>
              </a:rPr>
              <a:t> to determine split point (discretization point)</a:t>
            </a:r>
            <a:endParaRPr lang="en-US" altLang="en-US" dirty="0"/>
          </a:p>
          <a:p>
            <a:pPr lvl="1" algn="just">
              <a:spcAft>
                <a:spcPts val="600"/>
              </a:spcAft>
              <a:tabLst>
                <a:tab pos="1198563" algn="l"/>
              </a:tabLst>
            </a:pPr>
            <a:r>
              <a:rPr lang="en-US" altLang="en-US" dirty="0"/>
              <a:t>Top-down, recursive split</a:t>
            </a:r>
          </a:p>
          <a:p>
            <a:pPr lvl="1" algn="just">
              <a:spcAft>
                <a:spcPts val="600"/>
              </a:spcAft>
              <a:tabLst>
                <a:tab pos="1198563" algn="l"/>
              </a:tabLst>
            </a:pPr>
            <a:r>
              <a:rPr lang="en-US" altLang="en-US" dirty="0"/>
              <a:t>Details to be covered in Chapter “Classification”</a:t>
            </a:r>
            <a:endParaRPr lang="en-US" altLang="en-US" dirty="0"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tabLst>
                <a:tab pos="1198563" algn="l"/>
              </a:tabLst>
            </a:pPr>
            <a:r>
              <a:rPr lang="en-US" altLang="en-US" dirty="0">
                <a:cs typeface="Times New Roman" panose="02020603050405020304" pitchFamily="18" charset="0"/>
              </a:rPr>
              <a:t>Correlation analysis (e.g., Chi-merge: </a:t>
            </a:r>
            <a:r>
              <a:rPr lang="el-GR" altLang="en-US" dirty="0">
                <a:cs typeface="Tahoma" panose="020B0604030504040204" pitchFamily="34" charset="0"/>
              </a:rPr>
              <a:t>χ</a:t>
            </a:r>
            <a:r>
              <a:rPr lang="en-US" altLang="en-US" baseline="30000" dirty="0">
                <a:cs typeface="Tahoma" panose="020B0604030504040204" pitchFamily="34" charset="0"/>
              </a:rPr>
              <a:t>2</a:t>
            </a:r>
            <a:r>
              <a:rPr lang="en-US" altLang="en-US" dirty="0">
                <a:cs typeface="Tahoma" panose="020B0604030504040204" pitchFamily="34" charset="0"/>
              </a:rPr>
              <a:t>-based discretization</a:t>
            </a:r>
            <a:r>
              <a:rPr lang="en-US" altLang="en-US" dirty="0">
                <a:cs typeface="Times New Roman" panose="02020603050405020304" pitchFamily="18" charset="0"/>
              </a:rPr>
              <a:t>)</a:t>
            </a:r>
            <a:endParaRPr lang="en-US" altLang="en-US" dirty="0">
              <a:cs typeface="Tahoma" panose="020B0604030504040204" pitchFamily="34" charset="0"/>
            </a:endParaRPr>
          </a:p>
          <a:p>
            <a:pPr lvl="1" algn="just">
              <a:spcAft>
                <a:spcPts val="600"/>
              </a:spcAft>
              <a:tabLst>
                <a:tab pos="1198563" algn="l"/>
              </a:tabLst>
            </a:pPr>
            <a:r>
              <a:rPr lang="en-US" altLang="en-US" dirty="0">
                <a:cs typeface="Tahoma" panose="020B0604030504040204" pitchFamily="34" charset="0"/>
              </a:rPr>
              <a:t>Supervised: use class information</a:t>
            </a:r>
          </a:p>
          <a:p>
            <a:pPr lvl="1" algn="just">
              <a:spcAft>
                <a:spcPts val="600"/>
              </a:spcAft>
              <a:tabLst>
                <a:tab pos="1198563" algn="l"/>
              </a:tabLst>
            </a:pPr>
            <a:r>
              <a:rPr lang="en-US" altLang="en-US" dirty="0">
                <a:cs typeface="Tahoma" panose="020B0604030504040204" pitchFamily="34" charset="0"/>
              </a:rPr>
              <a:t>Bottom-up merge: Find the best neighboring intervals (those having similar distributions of classes, i.e., low </a:t>
            </a:r>
            <a:r>
              <a:rPr lang="el-GR" altLang="en-US" dirty="0">
                <a:cs typeface="Tahoma" panose="020B0604030504040204" pitchFamily="34" charset="0"/>
              </a:rPr>
              <a:t>χ</a:t>
            </a:r>
            <a:r>
              <a:rPr lang="en-US" altLang="en-US" baseline="30000" dirty="0">
                <a:cs typeface="Tahoma" panose="020B0604030504040204" pitchFamily="34" charset="0"/>
              </a:rPr>
              <a:t>2</a:t>
            </a:r>
            <a:r>
              <a:rPr lang="en-US" altLang="en-US" dirty="0">
                <a:cs typeface="Tahoma" panose="020B0604030504040204" pitchFamily="34" charset="0"/>
              </a:rPr>
              <a:t> values) to merge</a:t>
            </a:r>
          </a:p>
          <a:p>
            <a:pPr lvl="1" algn="just">
              <a:spcAft>
                <a:spcPts val="600"/>
              </a:spcAft>
              <a:tabLst>
                <a:tab pos="1198563" algn="l"/>
              </a:tabLst>
            </a:pPr>
            <a:r>
              <a:rPr lang="en-US" altLang="en-US" dirty="0">
                <a:cs typeface="Tahoma" panose="020B0604030504040204" pitchFamily="34" charset="0"/>
              </a:rPr>
              <a:t>Merge performed recursively, until a predefined stopping condition</a:t>
            </a:r>
          </a:p>
        </p:txBody>
      </p:sp>
      <p:sp>
        <p:nvSpPr>
          <p:cNvPr id="62469" name="Text Box 4"/>
          <p:cNvSpPr txBox="1">
            <a:spLocks noChangeArrowheads="1"/>
          </p:cNvSpPr>
          <p:nvPr/>
        </p:nvSpPr>
        <p:spPr bwMode="auto">
          <a:xfrm>
            <a:off x="3200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n-US" sz="1400" b="1">
              <a:latin typeface="Arial" panose="020B0604020202020204" pitchFamily="34" charset="0"/>
            </a:endParaRPr>
          </a:p>
        </p:txBody>
      </p:sp>
      <p:sp>
        <p:nvSpPr>
          <p:cNvPr id="62470" name="Rectangle 7"/>
          <p:cNvSpPr>
            <a:spLocks noChangeArrowheads="1"/>
          </p:cNvSpPr>
          <p:nvPr/>
        </p:nvSpPr>
        <p:spPr bwMode="auto">
          <a:xfrm>
            <a:off x="3241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n-US" sz="1400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49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Concept Hierarchy Generation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8308" y="1214846"/>
            <a:ext cx="10746377" cy="51054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b="1" dirty="0"/>
              <a:t>Concept hierarchy</a:t>
            </a:r>
            <a:r>
              <a:rPr lang="en-US" altLang="en-US" sz="2400" dirty="0"/>
              <a:t> organizes concepts (i.e., attribute values) hierarchically and is usually associated with each dimension in a data warehouse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Concept hierarchies facilitate </a:t>
            </a:r>
            <a:r>
              <a:rPr lang="en-US" altLang="en-US" sz="2400" u="sng" dirty="0"/>
              <a:t>drilling and rolling</a:t>
            </a:r>
            <a:r>
              <a:rPr lang="en-US" altLang="en-US" sz="2400" dirty="0"/>
              <a:t> in data warehouses to view data in multiple granularity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Concept hierarchy formation: Recursively reduce the data by collecting and replacing low level concepts (such as numeric values for </a:t>
            </a:r>
            <a:r>
              <a:rPr lang="en-US" altLang="en-US" sz="2400" i="1" dirty="0"/>
              <a:t>age</a:t>
            </a:r>
            <a:r>
              <a:rPr lang="en-US" altLang="en-US" sz="2400" dirty="0"/>
              <a:t>) by higher level concepts (such as </a:t>
            </a:r>
            <a:r>
              <a:rPr lang="en-US" altLang="en-US" sz="2400" i="1" dirty="0"/>
              <a:t>youth, adult</a:t>
            </a:r>
            <a:r>
              <a:rPr lang="en-US" altLang="en-US" sz="2400" dirty="0"/>
              <a:t>, or </a:t>
            </a:r>
            <a:r>
              <a:rPr lang="en-US" altLang="en-US" sz="2400" i="1" dirty="0"/>
              <a:t>senior</a:t>
            </a:r>
            <a:r>
              <a:rPr lang="en-US" altLang="en-US" sz="2400" dirty="0"/>
              <a:t>)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Concept hierarchies can be explicitly specified by domain experts and/or data warehouse designers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Concept hierarchy can be automatically formed for both numeric and nominal data—For numeric data, use discretization methods shown</a:t>
            </a:r>
          </a:p>
        </p:txBody>
      </p:sp>
    </p:spTree>
    <p:extLst>
      <p:ext uri="{BB962C8B-B14F-4D97-AF65-F5344CB8AC3E}">
        <p14:creationId xmlns:p14="http://schemas.microsoft.com/office/powerpoint/2010/main" val="342459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228600"/>
            <a:ext cx="12061371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Concept Hierarchy Generation for Nominal Data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5394" y="1371600"/>
            <a:ext cx="10694126" cy="51054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Specification of a partial/total ordering of attributes explicitly at the schema level by users or experts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i="1" dirty="0"/>
              <a:t>street</a:t>
            </a:r>
            <a:r>
              <a:rPr lang="en-US" altLang="en-US" sz="2400" dirty="0"/>
              <a:t> &lt; </a:t>
            </a:r>
            <a:r>
              <a:rPr lang="en-US" altLang="en-US" sz="2400" i="1" dirty="0"/>
              <a:t>city</a:t>
            </a:r>
            <a:r>
              <a:rPr lang="en-US" altLang="en-US" sz="2400" dirty="0"/>
              <a:t> &lt; </a:t>
            </a:r>
            <a:r>
              <a:rPr lang="en-US" altLang="en-US" sz="2400" i="1" dirty="0"/>
              <a:t>state</a:t>
            </a:r>
            <a:r>
              <a:rPr lang="en-US" altLang="en-US" sz="2400" dirty="0"/>
              <a:t> &lt; </a:t>
            </a:r>
            <a:r>
              <a:rPr lang="en-US" altLang="en-US" sz="2400" i="1" dirty="0"/>
              <a:t>country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Specification of a hierarchy for a set of values by explicit data grouping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{Urbana, Champaign, Chicago} &lt; Illinois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Specification of only a partial set of attributes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E.g., only </a:t>
            </a:r>
            <a:r>
              <a:rPr lang="en-US" altLang="en-US" sz="2400" i="1" dirty="0"/>
              <a:t>street</a:t>
            </a:r>
            <a:r>
              <a:rPr lang="en-US" altLang="en-US" sz="2400" dirty="0"/>
              <a:t> &lt; </a:t>
            </a:r>
            <a:r>
              <a:rPr lang="en-US" altLang="en-US" sz="2400" i="1" dirty="0"/>
              <a:t>city</a:t>
            </a:r>
            <a:r>
              <a:rPr lang="en-US" altLang="en-US" sz="2400" dirty="0"/>
              <a:t>, not others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Automatic generation of hierarchies (or attribute levels) by the analysis of the number of distinct values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E.g., for a set of attributes: {</a:t>
            </a:r>
            <a:r>
              <a:rPr lang="en-US" altLang="en-US" sz="2400" i="1" dirty="0"/>
              <a:t>street, city, state, country</a:t>
            </a:r>
            <a:r>
              <a:rPr lang="en-US" alt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886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Attributes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924" y="1175084"/>
            <a:ext cx="11130024" cy="5596908"/>
          </a:xfrm>
        </p:spPr>
        <p:txBody>
          <a:bodyPr/>
          <a:lstStyle/>
          <a:p>
            <a:pPr eaLnBrk="1" hangingPunct="1"/>
            <a:r>
              <a:rPr lang="en-US" altLang="en-US" sz="2400" b="1" dirty="0"/>
              <a:t>Attribute (</a:t>
            </a:r>
            <a:r>
              <a:rPr lang="en-US" altLang="en-US" sz="2400" dirty="0"/>
              <a:t>or</a:t>
            </a:r>
            <a:r>
              <a:rPr lang="en-US" altLang="en-US" sz="2400" b="1" dirty="0"/>
              <a:t> dimensions, features, variables</a:t>
            </a:r>
            <a:r>
              <a:rPr lang="en-US" altLang="en-US" sz="2400" dirty="0"/>
              <a:t>) </a:t>
            </a:r>
          </a:p>
          <a:p>
            <a:pPr lvl="1"/>
            <a:r>
              <a:rPr lang="en-US" altLang="en-US" sz="2400" dirty="0"/>
              <a:t>A data field, representing a characteristic or feature of a data object.</a:t>
            </a:r>
          </a:p>
          <a:p>
            <a:pPr lvl="1" eaLnBrk="1" hangingPunct="1"/>
            <a:r>
              <a:rPr lang="en-US" altLang="en-US" sz="2400" i="1" dirty="0"/>
              <a:t>E.g., customer _ID, name, address</a:t>
            </a:r>
          </a:p>
          <a:p>
            <a:pPr eaLnBrk="1" hangingPunct="1"/>
            <a:r>
              <a:rPr lang="en-US" altLang="en-US" sz="2400" dirty="0"/>
              <a:t>Types:</a:t>
            </a:r>
          </a:p>
          <a:p>
            <a:pPr lvl="1" eaLnBrk="1" hangingPunct="1"/>
            <a:r>
              <a:rPr lang="en-US" altLang="en-US" sz="2400" dirty="0"/>
              <a:t>Nominal (e.g., red, blue)</a:t>
            </a:r>
          </a:p>
          <a:p>
            <a:pPr lvl="1" eaLnBrk="1" hangingPunct="1"/>
            <a:r>
              <a:rPr lang="en-US" altLang="en-US" sz="2400" dirty="0"/>
              <a:t>Binary (e.g., {true, false})</a:t>
            </a:r>
          </a:p>
          <a:p>
            <a:pPr lvl="1" eaLnBrk="1" hangingPunct="1"/>
            <a:r>
              <a:rPr lang="en-US" altLang="en-US" sz="2400" dirty="0"/>
              <a:t>Ordinal (e.g., {freshman, sophomore, junior, senior})</a:t>
            </a:r>
          </a:p>
          <a:p>
            <a:pPr lvl="1" eaLnBrk="1" hangingPunct="1"/>
            <a:r>
              <a:rPr lang="en-US" altLang="en-US" sz="2400" dirty="0"/>
              <a:t>Numeric: quantitative</a:t>
            </a:r>
          </a:p>
          <a:p>
            <a:pPr lvl="2" eaLnBrk="1" hangingPunct="1"/>
            <a:r>
              <a:rPr lang="en-US" altLang="en-US" sz="2400" dirty="0"/>
              <a:t>Interval-scaled: 100</a:t>
            </a:r>
            <a:r>
              <a:rPr lang="en-US" altLang="en-US" sz="2400" baseline="30000" dirty="0"/>
              <a:t>○</a:t>
            </a:r>
            <a:r>
              <a:rPr lang="en-US" altLang="en-US" sz="2400" dirty="0"/>
              <a:t>C is interval scales</a:t>
            </a:r>
          </a:p>
          <a:p>
            <a:pPr lvl="2"/>
            <a:r>
              <a:rPr lang="en-US" altLang="en-US" sz="2400" dirty="0"/>
              <a:t>Ratio-scaled: 100</a:t>
            </a:r>
            <a:r>
              <a:rPr lang="en-US" altLang="en-US" sz="2400" baseline="30000" dirty="0"/>
              <a:t>○</a:t>
            </a:r>
            <a:r>
              <a:rPr lang="en-US" altLang="en-US" sz="2400" dirty="0"/>
              <a:t>K is ratio scaled since it is twice as high as 50</a:t>
            </a:r>
            <a:r>
              <a:rPr lang="en-US" altLang="en-US" sz="2400" baseline="30000" dirty="0"/>
              <a:t> ○</a:t>
            </a:r>
            <a:r>
              <a:rPr lang="en-US" altLang="en-US" sz="2400" dirty="0"/>
              <a:t>K</a:t>
            </a:r>
          </a:p>
          <a:p>
            <a:pPr lvl="1"/>
            <a:r>
              <a:rPr lang="en-US" sz="2400" dirty="0"/>
              <a:t>Discrete vs. Continuous Attributes</a:t>
            </a:r>
          </a:p>
        </p:txBody>
      </p:sp>
    </p:spTree>
    <p:extLst>
      <p:ext uri="{BB962C8B-B14F-4D97-AF65-F5344CB8AC3E}">
        <p14:creationId xmlns:p14="http://schemas.microsoft.com/office/powerpoint/2010/main" val="271651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>
          <a:xfrm>
            <a:off x="487680" y="304800"/>
            <a:ext cx="11129554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Automatic Concept Hierarchy Generation</a:t>
            </a:r>
          </a:p>
        </p:txBody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686" y="1295400"/>
            <a:ext cx="10668000" cy="2286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ea typeface="Calibri" panose="020F0502020204030204" pitchFamily="34" charset="0"/>
                <a:cs typeface="Calibri" panose="020F0502020204030204" pitchFamily="34" charset="0"/>
              </a:rPr>
              <a:t>Some hierarchies can be automatically generated based on the analysis of the number of distinct values per attribute in the data set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ea typeface="Calibri" panose="020F0502020204030204" pitchFamily="34" charset="0"/>
                <a:cs typeface="Calibri" panose="020F0502020204030204" pitchFamily="34" charset="0"/>
              </a:rPr>
              <a:t>The attribute with the most distinct values is placed at the lowest level of the hierarchy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ea typeface="Calibri" panose="020F0502020204030204" pitchFamily="34" charset="0"/>
                <a:cs typeface="Calibri" panose="020F0502020204030204" pitchFamily="34" charset="0"/>
              </a:rPr>
              <a:t>Exceptions, e.g., weekday, month, quarter, year</a:t>
            </a:r>
          </a:p>
        </p:txBody>
      </p:sp>
      <p:grpSp>
        <p:nvGrpSpPr>
          <p:cNvPr id="65541" name="Group 4"/>
          <p:cNvGrpSpPr>
            <a:grpSpLocks/>
          </p:cNvGrpSpPr>
          <p:nvPr/>
        </p:nvGrpSpPr>
        <p:grpSpPr bwMode="auto">
          <a:xfrm>
            <a:off x="2438400" y="3542207"/>
            <a:ext cx="7175500" cy="2728913"/>
            <a:chOff x="672" y="2438"/>
            <a:chExt cx="4520" cy="1719"/>
          </a:xfrm>
        </p:grpSpPr>
        <p:sp>
          <p:nvSpPr>
            <p:cNvPr id="65542" name="Oval 5"/>
            <p:cNvSpPr>
              <a:spLocks noChangeArrowheads="1"/>
            </p:cNvSpPr>
            <p:nvPr/>
          </p:nvSpPr>
          <p:spPr bwMode="auto">
            <a:xfrm>
              <a:off x="672" y="2496"/>
              <a:ext cx="2256" cy="216"/>
            </a:xfrm>
            <a:prstGeom prst="ellips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i="1">
                  <a:latin typeface="+mn-lt"/>
                </a:rPr>
                <a:t>country</a:t>
              </a:r>
            </a:p>
          </p:txBody>
        </p:sp>
        <p:sp>
          <p:nvSpPr>
            <p:cNvPr id="65543" name="Oval 6"/>
            <p:cNvSpPr>
              <a:spLocks noChangeArrowheads="1"/>
            </p:cNvSpPr>
            <p:nvPr/>
          </p:nvSpPr>
          <p:spPr bwMode="auto">
            <a:xfrm>
              <a:off x="708" y="2952"/>
              <a:ext cx="2256" cy="216"/>
            </a:xfrm>
            <a:prstGeom prst="ellips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i="1">
                  <a:latin typeface="+mn-lt"/>
                </a:rPr>
                <a:t>province_or_ state</a:t>
              </a:r>
            </a:p>
          </p:txBody>
        </p:sp>
        <p:sp>
          <p:nvSpPr>
            <p:cNvPr id="65544" name="Oval 7"/>
            <p:cNvSpPr>
              <a:spLocks noChangeArrowheads="1"/>
            </p:cNvSpPr>
            <p:nvPr/>
          </p:nvSpPr>
          <p:spPr bwMode="auto">
            <a:xfrm>
              <a:off x="756" y="3456"/>
              <a:ext cx="2256" cy="216"/>
            </a:xfrm>
            <a:prstGeom prst="ellips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i="1">
                  <a:latin typeface="+mn-lt"/>
                </a:rPr>
                <a:t>city</a:t>
              </a:r>
            </a:p>
          </p:txBody>
        </p:sp>
        <p:sp>
          <p:nvSpPr>
            <p:cNvPr id="65545" name="Oval 8"/>
            <p:cNvSpPr>
              <a:spLocks noChangeArrowheads="1"/>
            </p:cNvSpPr>
            <p:nvPr/>
          </p:nvSpPr>
          <p:spPr bwMode="auto">
            <a:xfrm>
              <a:off x="744" y="3936"/>
              <a:ext cx="2256" cy="216"/>
            </a:xfrm>
            <a:prstGeom prst="ellips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i="1">
                  <a:latin typeface="+mn-lt"/>
                </a:rPr>
                <a:t>street</a:t>
              </a:r>
            </a:p>
          </p:txBody>
        </p:sp>
        <p:sp>
          <p:nvSpPr>
            <p:cNvPr id="65546" name="Line 9"/>
            <p:cNvSpPr>
              <a:spLocks noChangeShapeType="1"/>
            </p:cNvSpPr>
            <p:nvPr/>
          </p:nvSpPr>
          <p:spPr bwMode="auto">
            <a:xfrm flipH="1">
              <a:off x="1836" y="2736"/>
              <a:ext cx="0" cy="24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65547" name="Line 10"/>
            <p:cNvSpPr>
              <a:spLocks noChangeShapeType="1"/>
            </p:cNvSpPr>
            <p:nvPr/>
          </p:nvSpPr>
          <p:spPr bwMode="auto">
            <a:xfrm>
              <a:off x="1836" y="3096"/>
              <a:ext cx="0" cy="336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65548" name="Line 11"/>
            <p:cNvSpPr>
              <a:spLocks noChangeShapeType="1"/>
            </p:cNvSpPr>
            <p:nvPr/>
          </p:nvSpPr>
          <p:spPr bwMode="auto">
            <a:xfrm>
              <a:off x="1836" y="3612"/>
              <a:ext cx="0" cy="34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65549" name="Text Box 12"/>
            <p:cNvSpPr txBox="1">
              <a:spLocks noChangeArrowheads="1"/>
            </p:cNvSpPr>
            <p:nvPr/>
          </p:nvSpPr>
          <p:spPr bwMode="auto">
            <a:xfrm>
              <a:off x="3534" y="2438"/>
              <a:ext cx="147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>
                  <a:latin typeface="+mn-lt"/>
                </a:rPr>
                <a:t>15 distinct values</a:t>
              </a:r>
            </a:p>
          </p:txBody>
        </p:sp>
        <p:sp>
          <p:nvSpPr>
            <p:cNvPr id="65550" name="Text Box 13"/>
            <p:cNvSpPr txBox="1">
              <a:spLocks noChangeArrowheads="1"/>
            </p:cNvSpPr>
            <p:nvPr/>
          </p:nvSpPr>
          <p:spPr bwMode="auto">
            <a:xfrm>
              <a:off x="3552" y="2942"/>
              <a:ext cx="15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>
                  <a:latin typeface="+mn-lt"/>
                </a:rPr>
                <a:t>365 distinct values</a:t>
              </a:r>
            </a:p>
          </p:txBody>
        </p:sp>
        <p:sp>
          <p:nvSpPr>
            <p:cNvPr id="65551" name="Text Box 14"/>
            <p:cNvSpPr txBox="1">
              <a:spLocks noChangeArrowheads="1"/>
            </p:cNvSpPr>
            <p:nvPr/>
          </p:nvSpPr>
          <p:spPr bwMode="auto">
            <a:xfrm>
              <a:off x="3460" y="3410"/>
              <a:ext cx="166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>
                  <a:latin typeface="+mn-lt"/>
                </a:rPr>
                <a:t>3567 distinct values</a:t>
              </a:r>
            </a:p>
          </p:txBody>
        </p:sp>
        <p:sp>
          <p:nvSpPr>
            <p:cNvPr id="65552" name="Text Box 15"/>
            <p:cNvSpPr txBox="1">
              <a:spLocks noChangeArrowheads="1"/>
            </p:cNvSpPr>
            <p:nvPr/>
          </p:nvSpPr>
          <p:spPr bwMode="auto">
            <a:xfrm>
              <a:off x="3278" y="3866"/>
              <a:ext cx="191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>
                  <a:latin typeface="+mn-lt"/>
                </a:rPr>
                <a:t>674,339 distinct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21869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515290" y="306977"/>
            <a:ext cx="8908869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Data Reduction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6536" y="1162594"/>
            <a:ext cx="10959737" cy="5543006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b="1" dirty="0"/>
              <a:t>Data reduction</a:t>
            </a:r>
            <a:r>
              <a:rPr lang="en-US" altLang="en-US" sz="2400" dirty="0"/>
              <a:t>: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Obtain a reduced representation of the data set 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much smaller in volume but yet produces </a:t>
            </a:r>
            <a:r>
              <a:rPr lang="en-US" altLang="en-US" sz="2400" i="1" dirty="0"/>
              <a:t>almost</a:t>
            </a:r>
            <a:r>
              <a:rPr lang="en-US" altLang="en-US" sz="2400" dirty="0"/>
              <a:t> the same analytical results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Why data reduction?</a:t>
            </a:r>
            <a:r>
              <a:rPr lang="en-US" altLang="en-US" sz="2400" dirty="0">
                <a:cs typeface="Tahoma" panose="020B0604030504040204" pitchFamily="34" charset="0"/>
              </a:rPr>
              <a:t>—</a:t>
            </a:r>
            <a:r>
              <a:rPr lang="en-US" altLang="en-US" sz="2400" dirty="0"/>
              <a:t>A database/data warehouse may store terabytes of data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Complex analysis may take a very long time to run on the complete data set</a:t>
            </a:r>
          </a:p>
          <a:p>
            <a:pPr>
              <a:spcAft>
                <a:spcPts val="600"/>
              </a:spcAft>
            </a:pPr>
            <a:r>
              <a:rPr lang="en-US" altLang="en-US" sz="2400" b="1" dirty="0"/>
              <a:t>Methods for data reduction </a:t>
            </a:r>
            <a:r>
              <a:rPr lang="en-US" altLang="en-US" sz="2400" dirty="0"/>
              <a:t>(also </a:t>
            </a:r>
            <a:r>
              <a:rPr lang="en-US" altLang="en-US" sz="2400" i="1" dirty="0"/>
              <a:t>data size reduction </a:t>
            </a:r>
            <a:r>
              <a:rPr lang="en-US" altLang="en-US" sz="2400" dirty="0"/>
              <a:t>or </a:t>
            </a:r>
            <a:r>
              <a:rPr lang="en-US" altLang="en-US" sz="2400" i="1" dirty="0" err="1"/>
              <a:t>numerosity</a:t>
            </a:r>
            <a:r>
              <a:rPr lang="en-US" altLang="en-US" sz="2400" i="1" dirty="0"/>
              <a:t> reduction</a:t>
            </a:r>
            <a:r>
              <a:rPr lang="en-US" altLang="en-US" sz="2400" dirty="0"/>
              <a:t>)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Regression and Log-Linear Models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Histograms, clustering, sampling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Data cube aggregation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Data compression</a:t>
            </a:r>
          </a:p>
        </p:txBody>
      </p:sp>
    </p:spTree>
    <p:extLst>
      <p:ext uri="{BB962C8B-B14F-4D97-AF65-F5344CB8AC3E}">
        <p14:creationId xmlns:p14="http://schemas.microsoft.com/office/powerpoint/2010/main" val="33641642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histogram, seabor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 t="6662" r="6662" b="6662"/>
          <a:stretch>
            <a:fillRect/>
          </a:stretch>
        </p:blipFill>
        <p:spPr bwMode="auto">
          <a:xfrm>
            <a:off x="6563196" y="4232248"/>
            <a:ext cx="2080960" cy="1455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-71718" y="139336"/>
            <a:ext cx="12263717" cy="846781"/>
          </a:xfrm>
        </p:spPr>
        <p:txBody>
          <a:bodyPr>
            <a:normAutofit/>
          </a:bodyPr>
          <a:lstStyle/>
          <a:p>
            <a:r>
              <a:rPr lang="en-US" altLang="en-US" sz="3800" dirty="0"/>
              <a:t>Data Reduction: </a:t>
            </a:r>
            <a:r>
              <a:rPr lang="en-US" altLang="en-US" sz="3800" b="1" dirty="0"/>
              <a:t>Parametric vs. Non-Parametric Methods</a:t>
            </a:r>
            <a:r>
              <a:rPr lang="en-US" altLang="en-US" sz="3800" dirty="0"/>
              <a:t> 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891" y="1245325"/>
            <a:ext cx="7828733" cy="5469799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Reduce data volume by choosing alternative, </a:t>
            </a:r>
            <a:r>
              <a:rPr lang="en-US" altLang="en-US" sz="2400" i="1" dirty="0"/>
              <a:t>smaller forms</a:t>
            </a:r>
            <a:r>
              <a:rPr lang="en-US" altLang="en-US" sz="2400" dirty="0"/>
              <a:t> of data representation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b="1" dirty="0"/>
              <a:t>Parametric methods</a:t>
            </a:r>
            <a:r>
              <a:rPr lang="en-US" altLang="en-US" sz="2400" dirty="0"/>
              <a:t> (e.g., regression)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Assume the data fits some model, estimate model parameters, store only the parameters, and discard the data (except possible outliers)</a:t>
            </a:r>
            <a:endParaRPr lang="en-US" altLang="en-US" sz="2400" dirty="0">
              <a:sym typeface="Symbol" panose="05050102010706020507" pitchFamily="18" charset="2"/>
            </a:endParaRP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Ex.: Log-linear models—obtain value at a point in </a:t>
            </a:r>
            <a:r>
              <a:rPr lang="en-US" altLang="en-US" sz="2400" i="1" dirty="0"/>
              <a:t>m</a:t>
            </a:r>
            <a:r>
              <a:rPr lang="en-US" altLang="en-US" sz="2400" dirty="0"/>
              <a:t>-D space as the product on appropriate marginal subspaces 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b="1" dirty="0"/>
              <a:t>Non-parametric</a:t>
            </a:r>
            <a:r>
              <a:rPr lang="en-US" altLang="en-US" sz="2400" dirty="0"/>
              <a:t> methods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>
                <a:sym typeface="Symbol" panose="05050102010706020507" pitchFamily="18" charset="2"/>
              </a:rPr>
              <a:t>Do not assume models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>
                <a:sym typeface="Symbol" panose="05050102010706020507" pitchFamily="18" charset="2"/>
              </a:rPr>
              <a:t>Major families: histograms, clustering, sampling, … </a:t>
            </a:r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8780795" y="1514262"/>
            <a:ext cx="2663824" cy="2226687"/>
            <a:chOff x="32758" y="-198621"/>
            <a:chExt cx="3053736" cy="2655651"/>
          </a:xfrm>
        </p:grpSpPr>
        <p:pic>
          <p:nvPicPr>
            <p:cNvPr id="5" name="Picture 6" descr="pasted-image.tif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" y="-198621"/>
              <a:ext cx="3053736" cy="26556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" name="Rectangle 7"/>
            <p:cNvSpPr>
              <a:spLocks/>
            </p:cNvSpPr>
            <p:nvPr/>
          </p:nvSpPr>
          <p:spPr bwMode="auto">
            <a:xfrm>
              <a:off x="798644" y="-99891"/>
              <a:ext cx="1250109" cy="48942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r>
                <a:rPr lang="en-US" altLang="en-US" sz="2000" dirty="0"/>
                <a:t>tip vs. bill</a:t>
              </a:r>
            </a:p>
          </p:txBody>
        </p:sp>
      </p:grpSp>
      <p:sp>
        <p:nvSpPr>
          <p:cNvPr id="8" name="Text Box 54"/>
          <p:cNvSpPr txBox="1">
            <a:spLocks noChangeArrowheads="1"/>
          </p:cNvSpPr>
          <p:nvPr/>
        </p:nvSpPr>
        <p:spPr bwMode="auto">
          <a:xfrm>
            <a:off x="8789347" y="5669334"/>
            <a:ext cx="1517988" cy="646331"/>
          </a:xfrm>
          <a:prstGeom prst="rect">
            <a:avLst/>
          </a:prstGeom>
          <a:solidFill>
            <a:srgbClr val="F0CDBC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dirty="0">
                <a:latin typeface="+mn-lt"/>
              </a:rPr>
              <a:t>Clustering on the Raw Data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0314343" y="4137489"/>
            <a:ext cx="1598480" cy="1511140"/>
            <a:chOff x="5670901" y="3594846"/>
            <a:chExt cx="3122800" cy="2353760"/>
          </a:xfrm>
        </p:grpSpPr>
        <p:sp>
          <p:nvSpPr>
            <p:cNvPr id="10" name="Rectangle 36"/>
            <p:cNvSpPr>
              <a:spLocks noChangeArrowheads="1"/>
            </p:cNvSpPr>
            <p:nvPr/>
          </p:nvSpPr>
          <p:spPr bwMode="auto">
            <a:xfrm>
              <a:off x="5670901" y="3594846"/>
              <a:ext cx="3122800" cy="23537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1" name="Group 37"/>
            <p:cNvGrpSpPr>
              <a:grpSpLocks/>
            </p:cNvGrpSpPr>
            <p:nvPr/>
          </p:nvGrpSpPr>
          <p:grpSpPr bwMode="auto">
            <a:xfrm>
              <a:off x="6001108" y="3979885"/>
              <a:ext cx="1996848" cy="1556897"/>
              <a:chOff x="3302" y="2032"/>
              <a:chExt cx="1511" cy="1395"/>
            </a:xfrm>
          </p:grpSpPr>
          <p:sp>
            <p:nvSpPr>
              <p:cNvPr id="12" name="AutoShape 38"/>
              <p:cNvSpPr>
                <a:spLocks noChangeArrowheads="1"/>
              </p:cNvSpPr>
              <p:nvPr/>
            </p:nvSpPr>
            <p:spPr bwMode="auto">
              <a:xfrm>
                <a:off x="3366" y="2777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3" name="AutoShape 39"/>
              <p:cNvSpPr>
                <a:spLocks noChangeArrowheads="1"/>
              </p:cNvSpPr>
              <p:nvPr/>
            </p:nvSpPr>
            <p:spPr bwMode="auto">
              <a:xfrm>
                <a:off x="3420" y="2537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4" name="AutoShape 40"/>
              <p:cNvSpPr>
                <a:spLocks noChangeArrowheads="1"/>
              </p:cNvSpPr>
              <p:nvPr/>
            </p:nvSpPr>
            <p:spPr bwMode="auto">
              <a:xfrm>
                <a:off x="4360" y="2262"/>
                <a:ext cx="56" cy="75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5" name="AutoShape 41"/>
              <p:cNvSpPr>
                <a:spLocks noChangeArrowheads="1"/>
              </p:cNvSpPr>
              <p:nvPr/>
            </p:nvSpPr>
            <p:spPr bwMode="auto">
              <a:xfrm>
                <a:off x="4317" y="2585"/>
                <a:ext cx="56" cy="75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6" name="AutoShape 42"/>
              <p:cNvSpPr>
                <a:spLocks noChangeArrowheads="1"/>
              </p:cNvSpPr>
              <p:nvPr/>
            </p:nvSpPr>
            <p:spPr bwMode="auto">
              <a:xfrm>
                <a:off x="4695" y="2464"/>
                <a:ext cx="56" cy="74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" name="AutoShape 43"/>
              <p:cNvSpPr>
                <a:spLocks noChangeArrowheads="1"/>
              </p:cNvSpPr>
              <p:nvPr/>
            </p:nvSpPr>
            <p:spPr bwMode="auto">
              <a:xfrm>
                <a:off x="3608" y="2835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8" name="AutoShape 44"/>
              <p:cNvSpPr>
                <a:spLocks noChangeArrowheads="1"/>
              </p:cNvSpPr>
              <p:nvPr/>
            </p:nvSpPr>
            <p:spPr bwMode="auto">
              <a:xfrm>
                <a:off x="4037" y="3172"/>
                <a:ext cx="56" cy="75"/>
              </a:xfrm>
              <a:prstGeom prst="flowChartConnector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9" name="AutoShape 45"/>
              <p:cNvSpPr>
                <a:spLocks noChangeArrowheads="1"/>
              </p:cNvSpPr>
              <p:nvPr/>
            </p:nvSpPr>
            <p:spPr bwMode="auto">
              <a:xfrm>
                <a:off x="4096" y="3064"/>
                <a:ext cx="56" cy="75"/>
              </a:xfrm>
              <a:prstGeom prst="flowChartConnector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0" name="AutoShape 46"/>
              <p:cNvSpPr>
                <a:spLocks noChangeArrowheads="1"/>
              </p:cNvSpPr>
              <p:nvPr/>
            </p:nvSpPr>
            <p:spPr bwMode="auto">
              <a:xfrm>
                <a:off x="3675" y="2529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1" name="AutoShape 47"/>
              <p:cNvSpPr>
                <a:spLocks noChangeArrowheads="1"/>
              </p:cNvSpPr>
              <p:nvPr/>
            </p:nvSpPr>
            <p:spPr bwMode="auto">
              <a:xfrm>
                <a:off x="3922" y="3021"/>
                <a:ext cx="56" cy="75"/>
              </a:xfrm>
              <a:prstGeom prst="flowChartConnector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" name="AutoShape 48"/>
              <p:cNvSpPr>
                <a:spLocks noChangeArrowheads="1"/>
              </p:cNvSpPr>
              <p:nvPr/>
            </p:nvSpPr>
            <p:spPr bwMode="auto">
              <a:xfrm>
                <a:off x="3682" y="2361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3" name="AutoShape 49"/>
              <p:cNvSpPr>
                <a:spLocks noChangeArrowheads="1"/>
              </p:cNvSpPr>
              <p:nvPr/>
            </p:nvSpPr>
            <p:spPr bwMode="auto">
              <a:xfrm>
                <a:off x="4184" y="2114"/>
                <a:ext cx="56" cy="74"/>
              </a:xfrm>
              <a:prstGeom prst="flowChartConnec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4" name="AutoShape 50"/>
              <p:cNvSpPr>
                <a:spLocks noChangeArrowheads="1"/>
              </p:cNvSpPr>
              <p:nvPr/>
            </p:nvSpPr>
            <p:spPr bwMode="auto">
              <a:xfrm>
                <a:off x="3975" y="2773"/>
                <a:ext cx="56" cy="75"/>
              </a:xfrm>
              <a:prstGeom prst="flowChartConnector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5" name="Freeform 51"/>
              <p:cNvSpPr>
                <a:spLocks/>
              </p:cNvSpPr>
              <p:nvPr/>
            </p:nvSpPr>
            <p:spPr bwMode="auto">
              <a:xfrm>
                <a:off x="4127" y="2032"/>
                <a:ext cx="686" cy="877"/>
              </a:xfrm>
              <a:custGeom>
                <a:avLst/>
                <a:gdLst>
                  <a:gd name="T0" fmla="*/ 15 w 1101"/>
                  <a:gd name="T1" fmla="*/ 46 h 1077"/>
                  <a:gd name="T2" fmla="*/ 15 w 1101"/>
                  <a:gd name="T3" fmla="*/ 77 h 1077"/>
                  <a:gd name="T4" fmla="*/ 14 w 1101"/>
                  <a:gd name="T5" fmla="*/ 147 h 1077"/>
                  <a:gd name="T6" fmla="*/ 13 w 1101"/>
                  <a:gd name="T7" fmla="*/ 164 h 1077"/>
                  <a:gd name="T8" fmla="*/ 12 w 1101"/>
                  <a:gd name="T9" fmla="*/ 169 h 1077"/>
                  <a:gd name="T10" fmla="*/ 9 w 1101"/>
                  <a:gd name="T11" fmla="*/ 164 h 1077"/>
                  <a:gd name="T12" fmla="*/ 7 w 1101"/>
                  <a:gd name="T13" fmla="*/ 156 h 1077"/>
                  <a:gd name="T14" fmla="*/ 7 w 1101"/>
                  <a:gd name="T15" fmla="*/ 156 h 1077"/>
                  <a:gd name="T16" fmla="*/ 4 w 1101"/>
                  <a:gd name="T17" fmla="*/ 138 h 1077"/>
                  <a:gd name="T18" fmla="*/ 4 w 1101"/>
                  <a:gd name="T19" fmla="*/ 127 h 1077"/>
                  <a:gd name="T20" fmla="*/ 1 w 1101"/>
                  <a:gd name="T21" fmla="*/ 108 h 1077"/>
                  <a:gd name="T22" fmla="*/ 1 w 1101"/>
                  <a:gd name="T23" fmla="*/ 71 h 1077"/>
                  <a:gd name="T24" fmla="*/ 1 w 1101"/>
                  <a:gd name="T25" fmla="*/ 20 h 1077"/>
                  <a:gd name="T26" fmla="*/ 2 w 1101"/>
                  <a:gd name="T27" fmla="*/ 3 h 1077"/>
                  <a:gd name="T28" fmla="*/ 3 w 1101"/>
                  <a:gd name="T29" fmla="*/ 2 h 1077"/>
                  <a:gd name="T30" fmla="*/ 6 w 1101"/>
                  <a:gd name="T31" fmla="*/ 5 h 1077"/>
                  <a:gd name="T32" fmla="*/ 8 w 1101"/>
                  <a:gd name="T33" fmla="*/ 16 h 1077"/>
                  <a:gd name="T34" fmla="*/ 10 w 1101"/>
                  <a:gd name="T35" fmla="*/ 28 h 1077"/>
                  <a:gd name="T36" fmla="*/ 11 w 1101"/>
                  <a:gd name="T37" fmla="*/ 32 h 1077"/>
                  <a:gd name="T38" fmla="*/ 15 w 1101"/>
                  <a:gd name="T39" fmla="*/ 46 h 107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101"/>
                  <a:gd name="T61" fmla="*/ 0 h 1077"/>
                  <a:gd name="T62" fmla="*/ 1101 w 1101"/>
                  <a:gd name="T63" fmla="*/ 1077 h 1077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101" h="1077">
                    <a:moveTo>
                      <a:pt x="1041" y="294"/>
                    </a:moveTo>
                    <a:cubicBezTo>
                      <a:pt x="1062" y="357"/>
                      <a:pt x="1070" y="419"/>
                      <a:pt x="1077" y="485"/>
                    </a:cubicBezTo>
                    <a:cubicBezTo>
                      <a:pt x="1072" y="641"/>
                      <a:pt x="1101" y="797"/>
                      <a:pt x="1013" y="930"/>
                    </a:cubicBezTo>
                    <a:cubicBezTo>
                      <a:pt x="1001" y="966"/>
                      <a:pt x="984" y="1017"/>
                      <a:pt x="950" y="1040"/>
                    </a:cubicBezTo>
                    <a:cubicBezTo>
                      <a:pt x="920" y="1060"/>
                      <a:pt x="884" y="1065"/>
                      <a:pt x="850" y="1076"/>
                    </a:cubicBezTo>
                    <a:cubicBezTo>
                      <a:pt x="677" y="1068"/>
                      <a:pt x="701" y="1077"/>
                      <a:pt x="595" y="1040"/>
                    </a:cubicBezTo>
                    <a:cubicBezTo>
                      <a:pt x="556" y="1026"/>
                      <a:pt x="527" y="1007"/>
                      <a:pt x="486" y="994"/>
                    </a:cubicBezTo>
                    <a:cubicBezTo>
                      <a:pt x="477" y="991"/>
                      <a:pt x="459" y="985"/>
                      <a:pt x="459" y="985"/>
                    </a:cubicBezTo>
                    <a:cubicBezTo>
                      <a:pt x="417" y="943"/>
                      <a:pt x="369" y="911"/>
                      <a:pt x="322" y="876"/>
                    </a:cubicBezTo>
                    <a:cubicBezTo>
                      <a:pt x="287" y="850"/>
                      <a:pt x="271" y="816"/>
                      <a:pt x="232" y="803"/>
                    </a:cubicBezTo>
                    <a:cubicBezTo>
                      <a:pt x="196" y="768"/>
                      <a:pt x="131" y="726"/>
                      <a:pt x="104" y="685"/>
                    </a:cubicBezTo>
                    <a:cubicBezTo>
                      <a:pt x="56" y="611"/>
                      <a:pt x="21" y="536"/>
                      <a:pt x="4" y="449"/>
                    </a:cubicBezTo>
                    <a:cubicBezTo>
                      <a:pt x="7" y="343"/>
                      <a:pt x="0" y="236"/>
                      <a:pt x="13" y="130"/>
                    </a:cubicBezTo>
                    <a:cubicBezTo>
                      <a:pt x="22" y="60"/>
                      <a:pt x="139" y="33"/>
                      <a:pt x="186" y="21"/>
                    </a:cubicBezTo>
                    <a:cubicBezTo>
                      <a:pt x="198" y="18"/>
                      <a:pt x="222" y="12"/>
                      <a:pt x="222" y="12"/>
                    </a:cubicBezTo>
                    <a:cubicBezTo>
                      <a:pt x="289" y="15"/>
                      <a:pt x="362" y="0"/>
                      <a:pt x="422" y="30"/>
                    </a:cubicBezTo>
                    <a:cubicBezTo>
                      <a:pt x="473" y="56"/>
                      <a:pt x="525" y="77"/>
                      <a:pt x="577" y="103"/>
                    </a:cubicBezTo>
                    <a:cubicBezTo>
                      <a:pt x="619" y="124"/>
                      <a:pt x="655" y="153"/>
                      <a:pt x="695" y="176"/>
                    </a:cubicBezTo>
                    <a:cubicBezTo>
                      <a:pt x="718" y="189"/>
                      <a:pt x="745" y="192"/>
                      <a:pt x="768" y="203"/>
                    </a:cubicBezTo>
                    <a:cubicBezTo>
                      <a:pt x="844" y="240"/>
                      <a:pt x="955" y="294"/>
                      <a:pt x="1041" y="294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Freeform 52"/>
              <p:cNvSpPr>
                <a:spLocks/>
              </p:cNvSpPr>
              <p:nvPr/>
            </p:nvSpPr>
            <p:spPr bwMode="auto">
              <a:xfrm>
                <a:off x="3812" y="2642"/>
                <a:ext cx="573" cy="785"/>
              </a:xfrm>
              <a:custGeom>
                <a:avLst/>
                <a:gdLst>
                  <a:gd name="T0" fmla="*/ 4 w 918"/>
                  <a:gd name="T1" fmla="*/ 128 h 965"/>
                  <a:gd name="T2" fmla="*/ 2 w 918"/>
                  <a:gd name="T3" fmla="*/ 122 h 965"/>
                  <a:gd name="T4" fmla="*/ 1 w 918"/>
                  <a:gd name="T5" fmla="*/ 116 h 965"/>
                  <a:gd name="T6" fmla="*/ 1 w 918"/>
                  <a:gd name="T7" fmla="*/ 109 h 965"/>
                  <a:gd name="T8" fmla="*/ 1 w 918"/>
                  <a:gd name="T9" fmla="*/ 101 h 965"/>
                  <a:gd name="T10" fmla="*/ 0 w 918"/>
                  <a:gd name="T11" fmla="*/ 72 h 965"/>
                  <a:gd name="T12" fmla="*/ 1 w 918"/>
                  <a:gd name="T13" fmla="*/ 32 h 965"/>
                  <a:gd name="T14" fmla="*/ 1 w 918"/>
                  <a:gd name="T15" fmla="*/ 21 h 965"/>
                  <a:gd name="T16" fmla="*/ 4 w 918"/>
                  <a:gd name="T17" fmla="*/ 0 h 965"/>
                  <a:gd name="T18" fmla="*/ 6 w 918"/>
                  <a:gd name="T19" fmla="*/ 3 h 965"/>
                  <a:gd name="T20" fmla="*/ 7 w 918"/>
                  <a:gd name="T21" fmla="*/ 9 h 965"/>
                  <a:gd name="T22" fmla="*/ 10 w 918"/>
                  <a:gd name="T23" fmla="*/ 26 h 965"/>
                  <a:gd name="T24" fmla="*/ 10 w 918"/>
                  <a:gd name="T25" fmla="*/ 33 h 965"/>
                  <a:gd name="T26" fmla="*/ 11 w 918"/>
                  <a:gd name="T27" fmla="*/ 39 h 965"/>
                  <a:gd name="T28" fmla="*/ 12 w 918"/>
                  <a:gd name="T29" fmla="*/ 54 h 965"/>
                  <a:gd name="T30" fmla="*/ 12 w 918"/>
                  <a:gd name="T31" fmla="*/ 66 h 965"/>
                  <a:gd name="T32" fmla="*/ 12 w 918"/>
                  <a:gd name="T33" fmla="*/ 81 h 965"/>
                  <a:gd name="T34" fmla="*/ 12 w 918"/>
                  <a:gd name="T35" fmla="*/ 95 h 965"/>
                  <a:gd name="T36" fmla="*/ 13 w 918"/>
                  <a:gd name="T37" fmla="*/ 120 h 965"/>
                  <a:gd name="T38" fmla="*/ 12 w 918"/>
                  <a:gd name="T39" fmla="*/ 144 h 965"/>
                  <a:gd name="T40" fmla="*/ 11 w 918"/>
                  <a:gd name="T41" fmla="*/ 147 h 965"/>
                  <a:gd name="T42" fmla="*/ 10 w 918"/>
                  <a:gd name="T43" fmla="*/ 149 h 965"/>
                  <a:gd name="T44" fmla="*/ 5 w 918"/>
                  <a:gd name="T45" fmla="*/ 146 h 965"/>
                  <a:gd name="T46" fmla="*/ 4 w 918"/>
                  <a:gd name="T47" fmla="*/ 134 h 965"/>
                  <a:gd name="T48" fmla="*/ 4 w 918"/>
                  <a:gd name="T49" fmla="*/ 128 h 96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918"/>
                  <a:gd name="T76" fmla="*/ 0 h 965"/>
                  <a:gd name="T77" fmla="*/ 918 w 918"/>
                  <a:gd name="T78" fmla="*/ 965 h 965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918" h="965">
                    <a:moveTo>
                      <a:pt x="227" y="818"/>
                    </a:moveTo>
                    <a:cubicBezTo>
                      <a:pt x="178" y="802"/>
                      <a:pt x="216" y="822"/>
                      <a:pt x="191" y="782"/>
                    </a:cubicBezTo>
                    <a:cubicBezTo>
                      <a:pt x="176" y="757"/>
                      <a:pt x="144" y="746"/>
                      <a:pt x="118" y="737"/>
                    </a:cubicBezTo>
                    <a:cubicBezTo>
                      <a:pt x="106" y="724"/>
                      <a:pt x="92" y="714"/>
                      <a:pt x="81" y="700"/>
                    </a:cubicBezTo>
                    <a:cubicBezTo>
                      <a:pt x="68" y="683"/>
                      <a:pt x="45" y="646"/>
                      <a:pt x="45" y="646"/>
                    </a:cubicBezTo>
                    <a:cubicBezTo>
                      <a:pt x="30" y="585"/>
                      <a:pt x="10" y="526"/>
                      <a:pt x="0" y="464"/>
                    </a:cubicBezTo>
                    <a:cubicBezTo>
                      <a:pt x="3" y="376"/>
                      <a:pt x="1" y="288"/>
                      <a:pt x="9" y="200"/>
                    </a:cubicBezTo>
                    <a:cubicBezTo>
                      <a:pt x="11" y="175"/>
                      <a:pt x="74" y="139"/>
                      <a:pt x="81" y="136"/>
                    </a:cubicBezTo>
                    <a:cubicBezTo>
                      <a:pt x="153" y="101"/>
                      <a:pt x="222" y="22"/>
                      <a:pt x="291" y="0"/>
                    </a:cubicBezTo>
                    <a:cubicBezTo>
                      <a:pt x="314" y="3"/>
                      <a:pt x="364" y="5"/>
                      <a:pt x="391" y="18"/>
                    </a:cubicBezTo>
                    <a:cubicBezTo>
                      <a:pt x="430" y="37"/>
                      <a:pt x="446" y="46"/>
                      <a:pt x="491" y="55"/>
                    </a:cubicBezTo>
                    <a:cubicBezTo>
                      <a:pt x="555" y="98"/>
                      <a:pt x="638" y="100"/>
                      <a:pt x="691" y="164"/>
                    </a:cubicBezTo>
                    <a:cubicBezTo>
                      <a:pt x="760" y="248"/>
                      <a:pt x="665" y="138"/>
                      <a:pt x="718" y="218"/>
                    </a:cubicBezTo>
                    <a:cubicBezTo>
                      <a:pt x="725" y="229"/>
                      <a:pt x="737" y="236"/>
                      <a:pt x="745" y="246"/>
                    </a:cubicBezTo>
                    <a:cubicBezTo>
                      <a:pt x="770" y="278"/>
                      <a:pt x="782" y="319"/>
                      <a:pt x="809" y="346"/>
                    </a:cubicBezTo>
                    <a:cubicBezTo>
                      <a:pt x="830" y="410"/>
                      <a:pt x="816" y="384"/>
                      <a:pt x="845" y="427"/>
                    </a:cubicBezTo>
                    <a:cubicBezTo>
                      <a:pt x="851" y="457"/>
                      <a:pt x="856" y="488"/>
                      <a:pt x="863" y="518"/>
                    </a:cubicBezTo>
                    <a:cubicBezTo>
                      <a:pt x="871" y="549"/>
                      <a:pt x="884" y="578"/>
                      <a:pt x="890" y="609"/>
                    </a:cubicBezTo>
                    <a:cubicBezTo>
                      <a:pt x="902" y="666"/>
                      <a:pt x="900" y="718"/>
                      <a:pt x="918" y="773"/>
                    </a:cubicBezTo>
                    <a:cubicBezTo>
                      <a:pt x="910" y="845"/>
                      <a:pt x="904" y="901"/>
                      <a:pt x="827" y="927"/>
                    </a:cubicBezTo>
                    <a:cubicBezTo>
                      <a:pt x="803" y="935"/>
                      <a:pt x="778" y="940"/>
                      <a:pt x="754" y="946"/>
                    </a:cubicBezTo>
                    <a:cubicBezTo>
                      <a:pt x="742" y="949"/>
                      <a:pt x="718" y="955"/>
                      <a:pt x="718" y="955"/>
                    </a:cubicBezTo>
                    <a:cubicBezTo>
                      <a:pt x="668" y="954"/>
                      <a:pt x="462" y="965"/>
                      <a:pt x="354" y="937"/>
                    </a:cubicBezTo>
                    <a:cubicBezTo>
                      <a:pt x="316" y="927"/>
                      <a:pt x="272" y="891"/>
                      <a:pt x="245" y="864"/>
                    </a:cubicBezTo>
                    <a:cubicBezTo>
                      <a:pt x="231" y="850"/>
                      <a:pt x="192" y="818"/>
                      <a:pt x="227" y="818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Freeform 53"/>
              <p:cNvSpPr>
                <a:spLocks/>
              </p:cNvSpPr>
              <p:nvPr/>
            </p:nvSpPr>
            <p:spPr bwMode="auto">
              <a:xfrm>
                <a:off x="3302" y="2065"/>
                <a:ext cx="542" cy="954"/>
              </a:xfrm>
              <a:custGeom>
                <a:avLst/>
                <a:gdLst>
                  <a:gd name="T0" fmla="*/ 11 w 869"/>
                  <a:gd name="T1" fmla="*/ 123 h 1173"/>
                  <a:gd name="T2" fmla="*/ 10 w 869"/>
                  <a:gd name="T3" fmla="*/ 147 h 1173"/>
                  <a:gd name="T4" fmla="*/ 9 w 869"/>
                  <a:gd name="T5" fmla="*/ 168 h 1173"/>
                  <a:gd name="T6" fmla="*/ 9 w 869"/>
                  <a:gd name="T7" fmla="*/ 177 h 1173"/>
                  <a:gd name="T8" fmla="*/ 9 w 869"/>
                  <a:gd name="T9" fmla="*/ 180 h 1173"/>
                  <a:gd name="T10" fmla="*/ 8 w 869"/>
                  <a:gd name="T11" fmla="*/ 182 h 1173"/>
                  <a:gd name="T12" fmla="*/ 4 w 869"/>
                  <a:gd name="T13" fmla="*/ 178 h 1173"/>
                  <a:gd name="T14" fmla="*/ 1 w 869"/>
                  <a:gd name="T15" fmla="*/ 167 h 1173"/>
                  <a:gd name="T16" fmla="*/ 1 w 869"/>
                  <a:gd name="T17" fmla="*/ 157 h 1173"/>
                  <a:gd name="T18" fmla="*/ 0 w 869"/>
                  <a:gd name="T19" fmla="*/ 149 h 1173"/>
                  <a:gd name="T20" fmla="*/ 1 w 869"/>
                  <a:gd name="T21" fmla="*/ 78 h 1173"/>
                  <a:gd name="T22" fmla="*/ 1 w 869"/>
                  <a:gd name="T23" fmla="*/ 37 h 1173"/>
                  <a:gd name="T24" fmla="*/ 2 w 869"/>
                  <a:gd name="T25" fmla="*/ 26 h 1173"/>
                  <a:gd name="T26" fmla="*/ 2 w 869"/>
                  <a:gd name="T27" fmla="*/ 21 h 1173"/>
                  <a:gd name="T28" fmla="*/ 4 w 869"/>
                  <a:gd name="T29" fmla="*/ 11 h 1173"/>
                  <a:gd name="T30" fmla="*/ 5 w 869"/>
                  <a:gd name="T31" fmla="*/ 7 h 1173"/>
                  <a:gd name="T32" fmla="*/ 6 w 869"/>
                  <a:gd name="T33" fmla="*/ 0 h 1173"/>
                  <a:gd name="T34" fmla="*/ 10 w 869"/>
                  <a:gd name="T35" fmla="*/ 13 h 1173"/>
                  <a:gd name="T36" fmla="*/ 11 w 869"/>
                  <a:gd name="T37" fmla="*/ 32 h 1173"/>
                  <a:gd name="T38" fmla="*/ 12 w 869"/>
                  <a:gd name="T39" fmla="*/ 39 h 1173"/>
                  <a:gd name="T40" fmla="*/ 12 w 869"/>
                  <a:gd name="T41" fmla="*/ 48 h 1173"/>
                  <a:gd name="T42" fmla="*/ 11 w 869"/>
                  <a:gd name="T43" fmla="*/ 111 h 1173"/>
                  <a:gd name="T44" fmla="*/ 11 w 869"/>
                  <a:gd name="T45" fmla="*/ 123 h 117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869"/>
                  <a:gd name="T70" fmla="*/ 0 h 1173"/>
                  <a:gd name="T71" fmla="*/ 869 w 869"/>
                  <a:gd name="T72" fmla="*/ 1173 h 1173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869" h="1173">
                    <a:moveTo>
                      <a:pt x="754" y="791"/>
                    </a:moveTo>
                    <a:cubicBezTo>
                      <a:pt x="743" y="846"/>
                      <a:pt x="731" y="899"/>
                      <a:pt x="699" y="945"/>
                    </a:cubicBezTo>
                    <a:cubicBezTo>
                      <a:pt x="684" y="991"/>
                      <a:pt x="669" y="1036"/>
                      <a:pt x="654" y="1082"/>
                    </a:cubicBezTo>
                    <a:cubicBezTo>
                      <a:pt x="648" y="1100"/>
                      <a:pt x="649" y="1122"/>
                      <a:pt x="636" y="1136"/>
                    </a:cubicBezTo>
                    <a:cubicBezTo>
                      <a:pt x="630" y="1142"/>
                      <a:pt x="626" y="1151"/>
                      <a:pt x="618" y="1155"/>
                    </a:cubicBezTo>
                    <a:cubicBezTo>
                      <a:pt x="601" y="1164"/>
                      <a:pt x="563" y="1173"/>
                      <a:pt x="563" y="1173"/>
                    </a:cubicBezTo>
                    <a:cubicBezTo>
                      <a:pt x="471" y="1168"/>
                      <a:pt x="379" y="1170"/>
                      <a:pt x="290" y="1145"/>
                    </a:cubicBezTo>
                    <a:cubicBezTo>
                      <a:pt x="231" y="1129"/>
                      <a:pt x="182" y="1097"/>
                      <a:pt x="127" y="1073"/>
                    </a:cubicBezTo>
                    <a:cubicBezTo>
                      <a:pt x="93" y="1058"/>
                      <a:pt x="60" y="1039"/>
                      <a:pt x="36" y="1009"/>
                    </a:cubicBezTo>
                    <a:cubicBezTo>
                      <a:pt x="23" y="992"/>
                      <a:pt x="0" y="955"/>
                      <a:pt x="0" y="955"/>
                    </a:cubicBezTo>
                    <a:cubicBezTo>
                      <a:pt x="11" y="805"/>
                      <a:pt x="33" y="644"/>
                      <a:pt x="81" y="500"/>
                    </a:cubicBezTo>
                    <a:cubicBezTo>
                      <a:pt x="92" y="412"/>
                      <a:pt x="99" y="324"/>
                      <a:pt x="109" y="236"/>
                    </a:cubicBezTo>
                    <a:cubicBezTo>
                      <a:pt x="113" y="197"/>
                      <a:pt x="118" y="176"/>
                      <a:pt x="154" y="164"/>
                    </a:cubicBezTo>
                    <a:cubicBezTo>
                      <a:pt x="193" y="123"/>
                      <a:pt x="147" y="165"/>
                      <a:pt x="200" y="136"/>
                    </a:cubicBezTo>
                    <a:cubicBezTo>
                      <a:pt x="241" y="114"/>
                      <a:pt x="266" y="87"/>
                      <a:pt x="309" y="73"/>
                    </a:cubicBezTo>
                    <a:cubicBezTo>
                      <a:pt x="343" y="37"/>
                      <a:pt x="308" y="68"/>
                      <a:pt x="354" y="45"/>
                    </a:cubicBezTo>
                    <a:cubicBezTo>
                      <a:pt x="383" y="30"/>
                      <a:pt x="395" y="11"/>
                      <a:pt x="427" y="0"/>
                    </a:cubicBezTo>
                    <a:cubicBezTo>
                      <a:pt x="520" y="23"/>
                      <a:pt x="626" y="29"/>
                      <a:pt x="709" y="82"/>
                    </a:cubicBezTo>
                    <a:cubicBezTo>
                      <a:pt x="738" y="125"/>
                      <a:pt x="765" y="172"/>
                      <a:pt x="809" y="200"/>
                    </a:cubicBezTo>
                    <a:cubicBezTo>
                      <a:pt x="821" y="218"/>
                      <a:pt x="838" y="234"/>
                      <a:pt x="845" y="255"/>
                    </a:cubicBezTo>
                    <a:cubicBezTo>
                      <a:pt x="851" y="273"/>
                      <a:pt x="863" y="309"/>
                      <a:pt x="863" y="309"/>
                    </a:cubicBezTo>
                    <a:cubicBezTo>
                      <a:pt x="858" y="436"/>
                      <a:pt x="869" y="596"/>
                      <a:pt x="790" y="709"/>
                    </a:cubicBezTo>
                    <a:cubicBezTo>
                      <a:pt x="787" y="717"/>
                      <a:pt x="776" y="791"/>
                      <a:pt x="754" y="791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8" name="Group 3"/>
          <p:cNvGrpSpPr>
            <a:grpSpLocks/>
          </p:cNvGrpSpPr>
          <p:nvPr/>
        </p:nvGrpSpPr>
        <p:grpSpPr bwMode="auto">
          <a:xfrm>
            <a:off x="8665803" y="4146728"/>
            <a:ext cx="1598481" cy="1511141"/>
            <a:chOff x="274" y="1418"/>
            <a:chExt cx="2363" cy="2109"/>
          </a:xfrm>
        </p:grpSpPr>
        <p:sp>
          <p:nvSpPr>
            <p:cNvPr id="29" name="Rectangle 4"/>
            <p:cNvSpPr>
              <a:spLocks noChangeArrowheads="1"/>
            </p:cNvSpPr>
            <p:nvPr/>
          </p:nvSpPr>
          <p:spPr bwMode="auto">
            <a:xfrm>
              <a:off x="274" y="1418"/>
              <a:ext cx="2363" cy="210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" name="AutoShape 5"/>
            <p:cNvSpPr>
              <a:spLocks noChangeArrowheads="1"/>
            </p:cNvSpPr>
            <p:nvPr/>
          </p:nvSpPr>
          <p:spPr bwMode="auto">
            <a:xfrm>
              <a:off x="1609" y="1993"/>
              <a:ext cx="56" cy="75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1" name="AutoShape 6"/>
            <p:cNvSpPr>
              <a:spLocks noChangeArrowheads="1"/>
            </p:cNvSpPr>
            <p:nvPr/>
          </p:nvSpPr>
          <p:spPr bwMode="auto">
            <a:xfrm>
              <a:off x="1566" y="2316"/>
              <a:ext cx="56" cy="75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" name="AutoShape 7"/>
            <p:cNvSpPr>
              <a:spLocks noChangeArrowheads="1"/>
            </p:cNvSpPr>
            <p:nvPr/>
          </p:nvSpPr>
          <p:spPr bwMode="auto">
            <a:xfrm>
              <a:off x="1711" y="2134"/>
              <a:ext cx="56" cy="75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" name="AutoShape 8"/>
            <p:cNvSpPr>
              <a:spLocks noChangeArrowheads="1"/>
            </p:cNvSpPr>
            <p:nvPr/>
          </p:nvSpPr>
          <p:spPr bwMode="auto">
            <a:xfrm>
              <a:off x="1510" y="2168"/>
              <a:ext cx="56" cy="75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" name="AutoShape 9"/>
            <p:cNvSpPr>
              <a:spLocks noChangeArrowheads="1"/>
            </p:cNvSpPr>
            <p:nvPr/>
          </p:nvSpPr>
          <p:spPr bwMode="auto">
            <a:xfrm>
              <a:off x="1944" y="2195"/>
              <a:ext cx="56" cy="7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" name="AutoShape 10"/>
            <p:cNvSpPr>
              <a:spLocks noChangeArrowheads="1"/>
            </p:cNvSpPr>
            <p:nvPr/>
          </p:nvSpPr>
          <p:spPr bwMode="auto">
            <a:xfrm>
              <a:off x="1874" y="2354"/>
              <a:ext cx="56" cy="75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" name="AutoShape 11"/>
            <p:cNvSpPr>
              <a:spLocks noChangeArrowheads="1"/>
            </p:cNvSpPr>
            <p:nvPr/>
          </p:nvSpPr>
          <p:spPr bwMode="auto">
            <a:xfrm>
              <a:off x="1740" y="2393"/>
              <a:ext cx="57" cy="75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" name="AutoShape 12"/>
            <p:cNvSpPr>
              <a:spLocks noChangeArrowheads="1"/>
            </p:cNvSpPr>
            <p:nvPr/>
          </p:nvSpPr>
          <p:spPr bwMode="auto">
            <a:xfrm>
              <a:off x="1433" y="1845"/>
              <a:ext cx="56" cy="7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1376" y="1763"/>
              <a:ext cx="686" cy="877"/>
            </a:xfrm>
            <a:custGeom>
              <a:avLst/>
              <a:gdLst>
                <a:gd name="T0" fmla="*/ 15 w 1101"/>
                <a:gd name="T1" fmla="*/ 46 h 1077"/>
                <a:gd name="T2" fmla="*/ 15 w 1101"/>
                <a:gd name="T3" fmla="*/ 77 h 1077"/>
                <a:gd name="T4" fmla="*/ 14 w 1101"/>
                <a:gd name="T5" fmla="*/ 147 h 1077"/>
                <a:gd name="T6" fmla="*/ 13 w 1101"/>
                <a:gd name="T7" fmla="*/ 164 h 1077"/>
                <a:gd name="T8" fmla="*/ 12 w 1101"/>
                <a:gd name="T9" fmla="*/ 169 h 1077"/>
                <a:gd name="T10" fmla="*/ 9 w 1101"/>
                <a:gd name="T11" fmla="*/ 164 h 1077"/>
                <a:gd name="T12" fmla="*/ 7 w 1101"/>
                <a:gd name="T13" fmla="*/ 156 h 1077"/>
                <a:gd name="T14" fmla="*/ 7 w 1101"/>
                <a:gd name="T15" fmla="*/ 156 h 1077"/>
                <a:gd name="T16" fmla="*/ 4 w 1101"/>
                <a:gd name="T17" fmla="*/ 138 h 1077"/>
                <a:gd name="T18" fmla="*/ 4 w 1101"/>
                <a:gd name="T19" fmla="*/ 127 h 1077"/>
                <a:gd name="T20" fmla="*/ 1 w 1101"/>
                <a:gd name="T21" fmla="*/ 108 h 1077"/>
                <a:gd name="T22" fmla="*/ 1 w 1101"/>
                <a:gd name="T23" fmla="*/ 71 h 1077"/>
                <a:gd name="T24" fmla="*/ 1 w 1101"/>
                <a:gd name="T25" fmla="*/ 20 h 1077"/>
                <a:gd name="T26" fmla="*/ 2 w 1101"/>
                <a:gd name="T27" fmla="*/ 3 h 1077"/>
                <a:gd name="T28" fmla="*/ 3 w 1101"/>
                <a:gd name="T29" fmla="*/ 2 h 1077"/>
                <a:gd name="T30" fmla="*/ 6 w 1101"/>
                <a:gd name="T31" fmla="*/ 5 h 1077"/>
                <a:gd name="T32" fmla="*/ 8 w 1101"/>
                <a:gd name="T33" fmla="*/ 16 h 1077"/>
                <a:gd name="T34" fmla="*/ 10 w 1101"/>
                <a:gd name="T35" fmla="*/ 28 h 1077"/>
                <a:gd name="T36" fmla="*/ 11 w 1101"/>
                <a:gd name="T37" fmla="*/ 32 h 1077"/>
                <a:gd name="T38" fmla="*/ 15 w 1101"/>
                <a:gd name="T39" fmla="*/ 46 h 107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101"/>
                <a:gd name="T61" fmla="*/ 0 h 1077"/>
                <a:gd name="T62" fmla="*/ 1101 w 1101"/>
                <a:gd name="T63" fmla="*/ 1077 h 107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101" h="1077">
                  <a:moveTo>
                    <a:pt x="1041" y="294"/>
                  </a:moveTo>
                  <a:cubicBezTo>
                    <a:pt x="1062" y="357"/>
                    <a:pt x="1070" y="419"/>
                    <a:pt x="1077" y="485"/>
                  </a:cubicBezTo>
                  <a:cubicBezTo>
                    <a:pt x="1072" y="641"/>
                    <a:pt x="1101" y="797"/>
                    <a:pt x="1013" y="930"/>
                  </a:cubicBezTo>
                  <a:cubicBezTo>
                    <a:pt x="1001" y="966"/>
                    <a:pt x="984" y="1017"/>
                    <a:pt x="950" y="1040"/>
                  </a:cubicBezTo>
                  <a:cubicBezTo>
                    <a:pt x="920" y="1060"/>
                    <a:pt x="884" y="1065"/>
                    <a:pt x="850" y="1076"/>
                  </a:cubicBezTo>
                  <a:cubicBezTo>
                    <a:pt x="677" y="1068"/>
                    <a:pt x="701" y="1077"/>
                    <a:pt x="595" y="1040"/>
                  </a:cubicBezTo>
                  <a:cubicBezTo>
                    <a:pt x="556" y="1026"/>
                    <a:pt x="527" y="1007"/>
                    <a:pt x="486" y="994"/>
                  </a:cubicBezTo>
                  <a:cubicBezTo>
                    <a:pt x="477" y="991"/>
                    <a:pt x="459" y="985"/>
                    <a:pt x="459" y="985"/>
                  </a:cubicBezTo>
                  <a:cubicBezTo>
                    <a:pt x="417" y="943"/>
                    <a:pt x="369" y="911"/>
                    <a:pt x="322" y="876"/>
                  </a:cubicBezTo>
                  <a:cubicBezTo>
                    <a:pt x="287" y="850"/>
                    <a:pt x="271" y="816"/>
                    <a:pt x="232" y="803"/>
                  </a:cubicBezTo>
                  <a:cubicBezTo>
                    <a:pt x="196" y="768"/>
                    <a:pt x="131" y="726"/>
                    <a:pt x="104" y="685"/>
                  </a:cubicBezTo>
                  <a:cubicBezTo>
                    <a:pt x="56" y="611"/>
                    <a:pt x="21" y="536"/>
                    <a:pt x="4" y="449"/>
                  </a:cubicBezTo>
                  <a:cubicBezTo>
                    <a:pt x="7" y="343"/>
                    <a:pt x="0" y="236"/>
                    <a:pt x="13" y="130"/>
                  </a:cubicBezTo>
                  <a:cubicBezTo>
                    <a:pt x="22" y="60"/>
                    <a:pt x="139" y="33"/>
                    <a:pt x="186" y="21"/>
                  </a:cubicBezTo>
                  <a:cubicBezTo>
                    <a:pt x="198" y="18"/>
                    <a:pt x="222" y="12"/>
                    <a:pt x="222" y="12"/>
                  </a:cubicBezTo>
                  <a:cubicBezTo>
                    <a:pt x="289" y="15"/>
                    <a:pt x="362" y="0"/>
                    <a:pt x="422" y="30"/>
                  </a:cubicBezTo>
                  <a:cubicBezTo>
                    <a:pt x="473" y="56"/>
                    <a:pt x="525" y="77"/>
                    <a:pt x="577" y="103"/>
                  </a:cubicBezTo>
                  <a:cubicBezTo>
                    <a:pt x="619" y="124"/>
                    <a:pt x="655" y="153"/>
                    <a:pt x="695" y="176"/>
                  </a:cubicBezTo>
                  <a:cubicBezTo>
                    <a:pt x="718" y="189"/>
                    <a:pt x="745" y="192"/>
                    <a:pt x="768" y="203"/>
                  </a:cubicBezTo>
                  <a:cubicBezTo>
                    <a:pt x="844" y="240"/>
                    <a:pt x="955" y="294"/>
                    <a:pt x="1041" y="294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14"/>
            <p:cNvSpPr>
              <a:spLocks noChangeArrowheads="1"/>
            </p:cNvSpPr>
            <p:nvPr/>
          </p:nvSpPr>
          <p:spPr bwMode="auto">
            <a:xfrm>
              <a:off x="1104" y="2584"/>
              <a:ext cx="56" cy="75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" name="AutoShape 15"/>
            <p:cNvSpPr>
              <a:spLocks noChangeArrowheads="1"/>
            </p:cNvSpPr>
            <p:nvPr/>
          </p:nvSpPr>
          <p:spPr bwMode="auto">
            <a:xfrm>
              <a:off x="1391" y="2647"/>
              <a:ext cx="56" cy="75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1" name="AutoShape 16"/>
            <p:cNvSpPr>
              <a:spLocks noChangeArrowheads="1"/>
            </p:cNvSpPr>
            <p:nvPr/>
          </p:nvSpPr>
          <p:spPr bwMode="auto">
            <a:xfrm>
              <a:off x="1286" y="2903"/>
              <a:ext cx="56" cy="75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2" name="AutoShape 17"/>
            <p:cNvSpPr>
              <a:spLocks noChangeArrowheads="1"/>
            </p:cNvSpPr>
            <p:nvPr/>
          </p:nvSpPr>
          <p:spPr bwMode="auto">
            <a:xfrm>
              <a:off x="1345" y="2795"/>
              <a:ext cx="56" cy="75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" name="AutoShape 18"/>
            <p:cNvSpPr>
              <a:spLocks noChangeArrowheads="1"/>
            </p:cNvSpPr>
            <p:nvPr/>
          </p:nvSpPr>
          <p:spPr bwMode="auto">
            <a:xfrm>
              <a:off x="1171" y="2752"/>
              <a:ext cx="56" cy="75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" name="AutoShape 19"/>
            <p:cNvSpPr>
              <a:spLocks noChangeArrowheads="1"/>
            </p:cNvSpPr>
            <p:nvPr/>
          </p:nvSpPr>
          <p:spPr bwMode="auto">
            <a:xfrm>
              <a:off x="1168" y="2875"/>
              <a:ext cx="56" cy="75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" name="AutoShape 20"/>
            <p:cNvSpPr>
              <a:spLocks noChangeArrowheads="1"/>
            </p:cNvSpPr>
            <p:nvPr/>
          </p:nvSpPr>
          <p:spPr bwMode="auto">
            <a:xfrm>
              <a:off x="1224" y="2504"/>
              <a:ext cx="56" cy="75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" name="AutoShape 21"/>
            <p:cNvSpPr>
              <a:spLocks noChangeArrowheads="1"/>
            </p:cNvSpPr>
            <p:nvPr/>
          </p:nvSpPr>
          <p:spPr bwMode="auto">
            <a:xfrm>
              <a:off x="1289" y="2628"/>
              <a:ext cx="56" cy="74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" name="AutoShape 22"/>
            <p:cNvSpPr>
              <a:spLocks noChangeArrowheads="1"/>
            </p:cNvSpPr>
            <p:nvPr/>
          </p:nvSpPr>
          <p:spPr bwMode="auto">
            <a:xfrm>
              <a:off x="1429" y="2882"/>
              <a:ext cx="56" cy="75"/>
            </a:xfrm>
            <a:prstGeom prst="flowChartConnector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" name="Freeform 23"/>
            <p:cNvSpPr>
              <a:spLocks/>
            </p:cNvSpPr>
            <p:nvPr/>
          </p:nvSpPr>
          <p:spPr bwMode="auto">
            <a:xfrm>
              <a:off x="1061" y="2373"/>
              <a:ext cx="573" cy="785"/>
            </a:xfrm>
            <a:custGeom>
              <a:avLst/>
              <a:gdLst>
                <a:gd name="T0" fmla="*/ 4 w 918"/>
                <a:gd name="T1" fmla="*/ 128 h 965"/>
                <a:gd name="T2" fmla="*/ 2 w 918"/>
                <a:gd name="T3" fmla="*/ 122 h 965"/>
                <a:gd name="T4" fmla="*/ 1 w 918"/>
                <a:gd name="T5" fmla="*/ 116 h 965"/>
                <a:gd name="T6" fmla="*/ 1 w 918"/>
                <a:gd name="T7" fmla="*/ 109 h 965"/>
                <a:gd name="T8" fmla="*/ 1 w 918"/>
                <a:gd name="T9" fmla="*/ 101 h 965"/>
                <a:gd name="T10" fmla="*/ 0 w 918"/>
                <a:gd name="T11" fmla="*/ 72 h 965"/>
                <a:gd name="T12" fmla="*/ 1 w 918"/>
                <a:gd name="T13" fmla="*/ 32 h 965"/>
                <a:gd name="T14" fmla="*/ 1 w 918"/>
                <a:gd name="T15" fmla="*/ 21 h 965"/>
                <a:gd name="T16" fmla="*/ 4 w 918"/>
                <a:gd name="T17" fmla="*/ 0 h 965"/>
                <a:gd name="T18" fmla="*/ 6 w 918"/>
                <a:gd name="T19" fmla="*/ 3 h 965"/>
                <a:gd name="T20" fmla="*/ 7 w 918"/>
                <a:gd name="T21" fmla="*/ 9 h 965"/>
                <a:gd name="T22" fmla="*/ 10 w 918"/>
                <a:gd name="T23" fmla="*/ 26 h 965"/>
                <a:gd name="T24" fmla="*/ 10 w 918"/>
                <a:gd name="T25" fmla="*/ 33 h 965"/>
                <a:gd name="T26" fmla="*/ 11 w 918"/>
                <a:gd name="T27" fmla="*/ 39 h 965"/>
                <a:gd name="T28" fmla="*/ 12 w 918"/>
                <a:gd name="T29" fmla="*/ 54 h 965"/>
                <a:gd name="T30" fmla="*/ 12 w 918"/>
                <a:gd name="T31" fmla="*/ 66 h 965"/>
                <a:gd name="T32" fmla="*/ 12 w 918"/>
                <a:gd name="T33" fmla="*/ 81 h 965"/>
                <a:gd name="T34" fmla="*/ 12 w 918"/>
                <a:gd name="T35" fmla="*/ 95 h 965"/>
                <a:gd name="T36" fmla="*/ 13 w 918"/>
                <a:gd name="T37" fmla="*/ 120 h 965"/>
                <a:gd name="T38" fmla="*/ 12 w 918"/>
                <a:gd name="T39" fmla="*/ 144 h 965"/>
                <a:gd name="T40" fmla="*/ 11 w 918"/>
                <a:gd name="T41" fmla="*/ 147 h 965"/>
                <a:gd name="T42" fmla="*/ 10 w 918"/>
                <a:gd name="T43" fmla="*/ 149 h 965"/>
                <a:gd name="T44" fmla="*/ 5 w 918"/>
                <a:gd name="T45" fmla="*/ 146 h 965"/>
                <a:gd name="T46" fmla="*/ 4 w 918"/>
                <a:gd name="T47" fmla="*/ 134 h 965"/>
                <a:gd name="T48" fmla="*/ 4 w 918"/>
                <a:gd name="T49" fmla="*/ 128 h 96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18"/>
                <a:gd name="T76" fmla="*/ 0 h 965"/>
                <a:gd name="T77" fmla="*/ 918 w 918"/>
                <a:gd name="T78" fmla="*/ 965 h 96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18" h="965">
                  <a:moveTo>
                    <a:pt x="227" y="818"/>
                  </a:moveTo>
                  <a:cubicBezTo>
                    <a:pt x="178" y="802"/>
                    <a:pt x="216" y="822"/>
                    <a:pt x="191" y="782"/>
                  </a:cubicBezTo>
                  <a:cubicBezTo>
                    <a:pt x="176" y="757"/>
                    <a:pt x="144" y="746"/>
                    <a:pt x="118" y="737"/>
                  </a:cubicBezTo>
                  <a:cubicBezTo>
                    <a:pt x="106" y="724"/>
                    <a:pt x="92" y="714"/>
                    <a:pt x="81" y="700"/>
                  </a:cubicBezTo>
                  <a:cubicBezTo>
                    <a:pt x="68" y="683"/>
                    <a:pt x="45" y="646"/>
                    <a:pt x="45" y="646"/>
                  </a:cubicBezTo>
                  <a:cubicBezTo>
                    <a:pt x="30" y="585"/>
                    <a:pt x="10" y="526"/>
                    <a:pt x="0" y="464"/>
                  </a:cubicBezTo>
                  <a:cubicBezTo>
                    <a:pt x="3" y="376"/>
                    <a:pt x="1" y="288"/>
                    <a:pt x="9" y="200"/>
                  </a:cubicBezTo>
                  <a:cubicBezTo>
                    <a:pt x="11" y="175"/>
                    <a:pt x="74" y="139"/>
                    <a:pt x="81" y="136"/>
                  </a:cubicBezTo>
                  <a:cubicBezTo>
                    <a:pt x="153" y="101"/>
                    <a:pt x="222" y="22"/>
                    <a:pt x="291" y="0"/>
                  </a:cubicBezTo>
                  <a:cubicBezTo>
                    <a:pt x="314" y="3"/>
                    <a:pt x="364" y="5"/>
                    <a:pt x="391" y="18"/>
                  </a:cubicBezTo>
                  <a:cubicBezTo>
                    <a:pt x="430" y="37"/>
                    <a:pt x="446" y="46"/>
                    <a:pt x="491" y="55"/>
                  </a:cubicBezTo>
                  <a:cubicBezTo>
                    <a:pt x="555" y="98"/>
                    <a:pt x="638" y="100"/>
                    <a:pt x="691" y="164"/>
                  </a:cubicBezTo>
                  <a:cubicBezTo>
                    <a:pt x="760" y="248"/>
                    <a:pt x="665" y="138"/>
                    <a:pt x="718" y="218"/>
                  </a:cubicBezTo>
                  <a:cubicBezTo>
                    <a:pt x="725" y="229"/>
                    <a:pt x="737" y="236"/>
                    <a:pt x="745" y="246"/>
                  </a:cubicBezTo>
                  <a:cubicBezTo>
                    <a:pt x="770" y="278"/>
                    <a:pt x="782" y="319"/>
                    <a:pt x="809" y="346"/>
                  </a:cubicBezTo>
                  <a:cubicBezTo>
                    <a:pt x="830" y="410"/>
                    <a:pt x="816" y="384"/>
                    <a:pt x="845" y="427"/>
                  </a:cubicBezTo>
                  <a:cubicBezTo>
                    <a:pt x="851" y="457"/>
                    <a:pt x="856" y="488"/>
                    <a:pt x="863" y="518"/>
                  </a:cubicBezTo>
                  <a:cubicBezTo>
                    <a:pt x="871" y="549"/>
                    <a:pt x="884" y="578"/>
                    <a:pt x="890" y="609"/>
                  </a:cubicBezTo>
                  <a:cubicBezTo>
                    <a:pt x="902" y="666"/>
                    <a:pt x="900" y="718"/>
                    <a:pt x="918" y="773"/>
                  </a:cubicBezTo>
                  <a:cubicBezTo>
                    <a:pt x="910" y="845"/>
                    <a:pt x="904" y="901"/>
                    <a:pt x="827" y="927"/>
                  </a:cubicBezTo>
                  <a:cubicBezTo>
                    <a:pt x="803" y="935"/>
                    <a:pt x="778" y="940"/>
                    <a:pt x="754" y="946"/>
                  </a:cubicBezTo>
                  <a:cubicBezTo>
                    <a:pt x="742" y="949"/>
                    <a:pt x="718" y="955"/>
                    <a:pt x="718" y="955"/>
                  </a:cubicBezTo>
                  <a:cubicBezTo>
                    <a:pt x="668" y="954"/>
                    <a:pt x="462" y="965"/>
                    <a:pt x="354" y="937"/>
                  </a:cubicBezTo>
                  <a:cubicBezTo>
                    <a:pt x="316" y="927"/>
                    <a:pt x="272" y="891"/>
                    <a:pt x="245" y="864"/>
                  </a:cubicBezTo>
                  <a:cubicBezTo>
                    <a:pt x="231" y="850"/>
                    <a:pt x="192" y="818"/>
                    <a:pt x="227" y="818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9" name="Group 24"/>
            <p:cNvGrpSpPr>
              <a:grpSpLocks/>
            </p:cNvGrpSpPr>
            <p:nvPr/>
          </p:nvGrpSpPr>
          <p:grpSpPr bwMode="auto">
            <a:xfrm>
              <a:off x="551" y="1796"/>
              <a:ext cx="542" cy="954"/>
              <a:chOff x="551" y="1796"/>
              <a:chExt cx="542" cy="954"/>
            </a:xfrm>
          </p:grpSpPr>
          <p:sp>
            <p:nvSpPr>
              <p:cNvPr id="50" name="AutoShape 25"/>
              <p:cNvSpPr>
                <a:spLocks noChangeArrowheads="1"/>
              </p:cNvSpPr>
              <p:nvPr/>
            </p:nvSpPr>
            <p:spPr bwMode="auto">
              <a:xfrm>
                <a:off x="727" y="2492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1" name="AutoShape 26"/>
              <p:cNvSpPr>
                <a:spLocks noChangeArrowheads="1"/>
              </p:cNvSpPr>
              <p:nvPr/>
            </p:nvSpPr>
            <p:spPr bwMode="auto">
              <a:xfrm>
                <a:off x="651" y="2392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2" name="AutoShape 27"/>
              <p:cNvSpPr>
                <a:spLocks noChangeArrowheads="1"/>
              </p:cNvSpPr>
              <p:nvPr/>
            </p:nvSpPr>
            <p:spPr bwMode="auto">
              <a:xfrm>
                <a:off x="848" y="2405"/>
                <a:ext cx="56" cy="74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3" name="AutoShape 28"/>
              <p:cNvSpPr>
                <a:spLocks noChangeArrowheads="1"/>
              </p:cNvSpPr>
              <p:nvPr/>
            </p:nvSpPr>
            <p:spPr bwMode="auto">
              <a:xfrm>
                <a:off x="753" y="2230"/>
                <a:ext cx="57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4" name="AutoShape 29"/>
              <p:cNvSpPr>
                <a:spLocks noChangeArrowheads="1"/>
              </p:cNvSpPr>
              <p:nvPr/>
            </p:nvSpPr>
            <p:spPr bwMode="auto">
              <a:xfrm>
                <a:off x="615" y="2508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5" name="AutoShape 30"/>
              <p:cNvSpPr>
                <a:spLocks noChangeArrowheads="1"/>
              </p:cNvSpPr>
              <p:nvPr/>
            </p:nvSpPr>
            <p:spPr bwMode="auto">
              <a:xfrm>
                <a:off x="669" y="2268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6" name="AutoShape 31"/>
              <p:cNvSpPr>
                <a:spLocks noChangeArrowheads="1"/>
              </p:cNvSpPr>
              <p:nvPr/>
            </p:nvSpPr>
            <p:spPr bwMode="auto">
              <a:xfrm>
                <a:off x="857" y="2566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7" name="AutoShape 32"/>
              <p:cNvSpPr>
                <a:spLocks noChangeArrowheads="1"/>
              </p:cNvSpPr>
              <p:nvPr/>
            </p:nvSpPr>
            <p:spPr bwMode="auto">
              <a:xfrm>
                <a:off x="924" y="2260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8" name="AutoShape 33"/>
              <p:cNvSpPr>
                <a:spLocks noChangeArrowheads="1"/>
              </p:cNvSpPr>
              <p:nvPr/>
            </p:nvSpPr>
            <p:spPr bwMode="auto">
              <a:xfrm>
                <a:off x="931" y="2092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9" name="AutoShape 34"/>
              <p:cNvSpPr>
                <a:spLocks noChangeArrowheads="1"/>
              </p:cNvSpPr>
              <p:nvPr/>
            </p:nvSpPr>
            <p:spPr bwMode="auto">
              <a:xfrm>
                <a:off x="881" y="1945"/>
                <a:ext cx="56" cy="75"/>
              </a:xfrm>
              <a:prstGeom prst="flowChartConnector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60" name="Freeform 35"/>
              <p:cNvSpPr>
                <a:spLocks/>
              </p:cNvSpPr>
              <p:nvPr/>
            </p:nvSpPr>
            <p:spPr bwMode="auto">
              <a:xfrm>
                <a:off x="551" y="1796"/>
                <a:ext cx="542" cy="954"/>
              </a:xfrm>
              <a:custGeom>
                <a:avLst/>
                <a:gdLst>
                  <a:gd name="T0" fmla="*/ 11 w 869"/>
                  <a:gd name="T1" fmla="*/ 123 h 1173"/>
                  <a:gd name="T2" fmla="*/ 10 w 869"/>
                  <a:gd name="T3" fmla="*/ 147 h 1173"/>
                  <a:gd name="T4" fmla="*/ 9 w 869"/>
                  <a:gd name="T5" fmla="*/ 168 h 1173"/>
                  <a:gd name="T6" fmla="*/ 9 w 869"/>
                  <a:gd name="T7" fmla="*/ 177 h 1173"/>
                  <a:gd name="T8" fmla="*/ 9 w 869"/>
                  <a:gd name="T9" fmla="*/ 180 h 1173"/>
                  <a:gd name="T10" fmla="*/ 8 w 869"/>
                  <a:gd name="T11" fmla="*/ 182 h 1173"/>
                  <a:gd name="T12" fmla="*/ 4 w 869"/>
                  <a:gd name="T13" fmla="*/ 178 h 1173"/>
                  <a:gd name="T14" fmla="*/ 1 w 869"/>
                  <a:gd name="T15" fmla="*/ 167 h 1173"/>
                  <a:gd name="T16" fmla="*/ 1 w 869"/>
                  <a:gd name="T17" fmla="*/ 157 h 1173"/>
                  <a:gd name="T18" fmla="*/ 0 w 869"/>
                  <a:gd name="T19" fmla="*/ 149 h 1173"/>
                  <a:gd name="T20" fmla="*/ 1 w 869"/>
                  <a:gd name="T21" fmla="*/ 78 h 1173"/>
                  <a:gd name="T22" fmla="*/ 1 w 869"/>
                  <a:gd name="T23" fmla="*/ 37 h 1173"/>
                  <a:gd name="T24" fmla="*/ 2 w 869"/>
                  <a:gd name="T25" fmla="*/ 26 h 1173"/>
                  <a:gd name="T26" fmla="*/ 2 w 869"/>
                  <a:gd name="T27" fmla="*/ 21 h 1173"/>
                  <a:gd name="T28" fmla="*/ 4 w 869"/>
                  <a:gd name="T29" fmla="*/ 11 h 1173"/>
                  <a:gd name="T30" fmla="*/ 5 w 869"/>
                  <a:gd name="T31" fmla="*/ 7 h 1173"/>
                  <a:gd name="T32" fmla="*/ 6 w 869"/>
                  <a:gd name="T33" fmla="*/ 0 h 1173"/>
                  <a:gd name="T34" fmla="*/ 10 w 869"/>
                  <a:gd name="T35" fmla="*/ 13 h 1173"/>
                  <a:gd name="T36" fmla="*/ 11 w 869"/>
                  <a:gd name="T37" fmla="*/ 32 h 1173"/>
                  <a:gd name="T38" fmla="*/ 12 w 869"/>
                  <a:gd name="T39" fmla="*/ 39 h 1173"/>
                  <a:gd name="T40" fmla="*/ 12 w 869"/>
                  <a:gd name="T41" fmla="*/ 48 h 1173"/>
                  <a:gd name="T42" fmla="*/ 11 w 869"/>
                  <a:gd name="T43" fmla="*/ 111 h 1173"/>
                  <a:gd name="T44" fmla="*/ 11 w 869"/>
                  <a:gd name="T45" fmla="*/ 123 h 117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869"/>
                  <a:gd name="T70" fmla="*/ 0 h 1173"/>
                  <a:gd name="T71" fmla="*/ 869 w 869"/>
                  <a:gd name="T72" fmla="*/ 1173 h 1173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869" h="1173">
                    <a:moveTo>
                      <a:pt x="754" y="791"/>
                    </a:moveTo>
                    <a:cubicBezTo>
                      <a:pt x="743" y="846"/>
                      <a:pt x="731" y="899"/>
                      <a:pt x="699" y="945"/>
                    </a:cubicBezTo>
                    <a:cubicBezTo>
                      <a:pt x="684" y="991"/>
                      <a:pt x="669" y="1036"/>
                      <a:pt x="654" y="1082"/>
                    </a:cubicBezTo>
                    <a:cubicBezTo>
                      <a:pt x="648" y="1100"/>
                      <a:pt x="649" y="1122"/>
                      <a:pt x="636" y="1136"/>
                    </a:cubicBezTo>
                    <a:cubicBezTo>
                      <a:pt x="630" y="1142"/>
                      <a:pt x="626" y="1151"/>
                      <a:pt x="618" y="1155"/>
                    </a:cubicBezTo>
                    <a:cubicBezTo>
                      <a:pt x="601" y="1164"/>
                      <a:pt x="563" y="1173"/>
                      <a:pt x="563" y="1173"/>
                    </a:cubicBezTo>
                    <a:cubicBezTo>
                      <a:pt x="471" y="1168"/>
                      <a:pt x="379" y="1170"/>
                      <a:pt x="290" y="1145"/>
                    </a:cubicBezTo>
                    <a:cubicBezTo>
                      <a:pt x="231" y="1129"/>
                      <a:pt x="182" y="1097"/>
                      <a:pt x="127" y="1073"/>
                    </a:cubicBezTo>
                    <a:cubicBezTo>
                      <a:pt x="93" y="1058"/>
                      <a:pt x="60" y="1039"/>
                      <a:pt x="36" y="1009"/>
                    </a:cubicBezTo>
                    <a:cubicBezTo>
                      <a:pt x="23" y="992"/>
                      <a:pt x="0" y="955"/>
                      <a:pt x="0" y="955"/>
                    </a:cubicBezTo>
                    <a:cubicBezTo>
                      <a:pt x="11" y="805"/>
                      <a:pt x="33" y="644"/>
                      <a:pt x="81" y="500"/>
                    </a:cubicBezTo>
                    <a:cubicBezTo>
                      <a:pt x="92" y="412"/>
                      <a:pt x="99" y="324"/>
                      <a:pt x="109" y="236"/>
                    </a:cubicBezTo>
                    <a:cubicBezTo>
                      <a:pt x="113" y="197"/>
                      <a:pt x="118" y="176"/>
                      <a:pt x="154" y="164"/>
                    </a:cubicBezTo>
                    <a:cubicBezTo>
                      <a:pt x="193" y="123"/>
                      <a:pt x="147" y="165"/>
                      <a:pt x="200" y="136"/>
                    </a:cubicBezTo>
                    <a:cubicBezTo>
                      <a:pt x="241" y="114"/>
                      <a:pt x="266" y="87"/>
                      <a:pt x="309" y="73"/>
                    </a:cubicBezTo>
                    <a:cubicBezTo>
                      <a:pt x="343" y="37"/>
                      <a:pt x="308" y="68"/>
                      <a:pt x="354" y="45"/>
                    </a:cubicBezTo>
                    <a:cubicBezTo>
                      <a:pt x="383" y="30"/>
                      <a:pt x="395" y="11"/>
                      <a:pt x="427" y="0"/>
                    </a:cubicBezTo>
                    <a:cubicBezTo>
                      <a:pt x="520" y="23"/>
                      <a:pt x="626" y="29"/>
                      <a:pt x="709" y="82"/>
                    </a:cubicBezTo>
                    <a:cubicBezTo>
                      <a:pt x="738" y="125"/>
                      <a:pt x="765" y="172"/>
                      <a:pt x="809" y="200"/>
                    </a:cubicBezTo>
                    <a:cubicBezTo>
                      <a:pt x="821" y="218"/>
                      <a:pt x="838" y="234"/>
                      <a:pt x="845" y="255"/>
                    </a:cubicBezTo>
                    <a:cubicBezTo>
                      <a:pt x="851" y="273"/>
                      <a:pt x="863" y="309"/>
                      <a:pt x="863" y="309"/>
                    </a:cubicBezTo>
                    <a:cubicBezTo>
                      <a:pt x="858" y="436"/>
                      <a:pt x="869" y="596"/>
                      <a:pt x="790" y="709"/>
                    </a:cubicBezTo>
                    <a:cubicBezTo>
                      <a:pt x="787" y="717"/>
                      <a:pt x="776" y="791"/>
                      <a:pt x="754" y="791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61" name="Text Box 55"/>
          <p:cNvSpPr txBox="1">
            <a:spLocks noChangeArrowheads="1"/>
          </p:cNvSpPr>
          <p:nvPr/>
        </p:nvSpPr>
        <p:spPr bwMode="auto">
          <a:xfrm>
            <a:off x="10502184" y="5744791"/>
            <a:ext cx="1326881" cy="7078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2000" dirty="0">
                <a:latin typeface="+mn-lt"/>
              </a:rPr>
              <a:t>Stratified Sampling</a:t>
            </a:r>
          </a:p>
        </p:txBody>
      </p:sp>
      <p:sp>
        <p:nvSpPr>
          <p:cNvPr id="62" name="Text Box 54"/>
          <p:cNvSpPr txBox="1">
            <a:spLocks noChangeArrowheads="1"/>
          </p:cNvSpPr>
          <p:nvPr/>
        </p:nvSpPr>
        <p:spPr bwMode="auto">
          <a:xfrm>
            <a:off x="7084667" y="5832158"/>
            <a:ext cx="1182506" cy="3693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1800" dirty="0">
                <a:latin typeface="+mn-lt"/>
              </a:rPr>
              <a:t>Histogram</a:t>
            </a:r>
          </a:p>
        </p:txBody>
      </p:sp>
    </p:spTree>
    <p:extLst>
      <p:ext uri="{BB962C8B-B14F-4D97-AF65-F5344CB8AC3E}">
        <p14:creationId xmlns:p14="http://schemas.microsoft.com/office/powerpoint/2010/main" val="27870621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4000"/>
            <a:ext cx="12191999" cy="609600"/>
          </a:xfrm>
        </p:spPr>
        <p:txBody>
          <a:bodyPr>
            <a:noAutofit/>
          </a:bodyPr>
          <a:lstStyle/>
          <a:p>
            <a:r>
              <a:rPr lang="en-US" altLang="en-US" dirty="0"/>
              <a:t>Parametric Data Reduction: Regression Analysis</a:t>
            </a:r>
          </a:p>
        </p:txBody>
      </p:sp>
      <p:sp>
        <p:nvSpPr>
          <p:cNvPr id="43012" name="Rectangle 28"/>
          <p:cNvSpPr>
            <a:spLocks noGrp="1" noChangeArrowheads="1"/>
          </p:cNvSpPr>
          <p:nvPr>
            <p:ph type="body" sz="half" idx="1"/>
          </p:nvPr>
        </p:nvSpPr>
        <p:spPr>
          <a:xfrm>
            <a:off x="553246" y="1152707"/>
            <a:ext cx="6667499" cy="5548718"/>
          </a:xfrm>
        </p:spPr>
        <p:txBody>
          <a:bodyPr/>
          <a:lstStyle/>
          <a:p>
            <a:pPr eaLnBrk="1" hangingPunct="1">
              <a:spcBef>
                <a:spcPts val="1200"/>
              </a:spcBef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Regression analysis:</a:t>
            </a:r>
            <a:r>
              <a:rPr lang="en-US" altLang="en-US" sz="2400" b="1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</a:rPr>
              <a:t>A collective name for techniques for the modeling and analysis of numerical data consisting of values of a </a:t>
            </a:r>
            <a:r>
              <a:rPr lang="en-US" altLang="en-US" sz="2400" b="1" i="1" dirty="0">
                <a:latin typeface="Calibri" panose="020F0502020204030204" pitchFamily="34" charset="0"/>
              </a:rPr>
              <a:t>dependent variable</a:t>
            </a:r>
            <a:r>
              <a:rPr lang="en-US" altLang="en-US" sz="2400" b="1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</a:rPr>
              <a:t>(also called </a:t>
            </a:r>
            <a:r>
              <a:rPr lang="en-US" altLang="en-US" sz="2400" b="1" i="1" dirty="0">
                <a:latin typeface="Calibri" panose="020F0502020204030204" pitchFamily="34" charset="0"/>
              </a:rPr>
              <a:t>response variable</a:t>
            </a:r>
            <a:r>
              <a:rPr lang="en-US" altLang="en-US" sz="2400" b="1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</a:rPr>
              <a:t>or </a:t>
            </a:r>
            <a:r>
              <a:rPr lang="en-US" altLang="en-US" sz="2400" i="1" dirty="0">
                <a:latin typeface="Calibri" panose="020F0502020204030204" pitchFamily="34" charset="0"/>
              </a:rPr>
              <a:t>measurement</a:t>
            </a:r>
            <a:r>
              <a:rPr lang="en-US" altLang="en-US" sz="2400" dirty="0">
                <a:latin typeface="Calibri" panose="020F0502020204030204" pitchFamily="34" charset="0"/>
              </a:rPr>
              <a:t>) and of one or more </a:t>
            </a:r>
            <a:r>
              <a:rPr lang="en-US" altLang="en-US" sz="2400" i="1" dirty="0">
                <a:latin typeface="Calibri" panose="020F0502020204030204" pitchFamily="34" charset="0"/>
              </a:rPr>
              <a:t>independent variables</a:t>
            </a:r>
            <a:r>
              <a:rPr lang="en-US" altLang="en-US" sz="2400" dirty="0">
                <a:latin typeface="Calibri" panose="020F0502020204030204" pitchFamily="34" charset="0"/>
              </a:rPr>
              <a:t> (also known as </a:t>
            </a:r>
            <a:r>
              <a:rPr lang="en-US" altLang="en-US" sz="2400" b="1" i="1" dirty="0">
                <a:latin typeface="Calibri" panose="020F0502020204030204" pitchFamily="34" charset="0"/>
              </a:rPr>
              <a:t>explanatory variables</a:t>
            </a:r>
            <a:r>
              <a:rPr lang="en-US" altLang="en-US" sz="2400" b="1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</a:rPr>
              <a:t>or </a:t>
            </a:r>
            <a:r>
              <a:rPr lang="en-US" altLang="en-US" sz="2400" b="1" i="1" dirty="0">
                <a:latin typeface="Calibri" panose="020F0502020204030204" pitchFamily="34" charset="0"/>
              </a:rPr>
              <a:t>predictors</a:t>
            </a:r>
            <a:r>
              <a:rPr lang="en-US" altLang="en-US" sz="2400" dirty="0">
                <a:latin typeface="Calibri" panose="020F0502020204030204" pitchFamily="34" charset="0"/>
              </a:rPr>
              <a:t>)</a:t>
            </a:r>
          </a:p>
          <a:p>
            <a:pPr eaLnBrk="1" hangingPunct="1">
              <a:spcBef>
                <a:spcPts val="1200"/>
              </a:spcBef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The parameters are estimated so as to give a "</a:t>
            </a:r>
            <a:r>
              <a:rPr lang="en-US" altLang="en-US" sz="2400" b="1" dirty="0">
                <a:latin typeface="Calibri" panose="020F0502020204030204" pitchFamily="34" charset="0"/>
              </a:rPr>
              <a:t>best fit</a:t>
            </a:r>
            <a:r>
              <a:rPr lang="en-US" altLang="en-US" sz="2400" dirty="0">
                <a:latin typeface="Calibri" panose="020F0502020204030204" pitchFamily="34" charset="0"/>
              </a:rPr>
              <a:t>" of the data</a:t>
            </a:r>
          </a:p>
          <a:p>
            <a:pPr eaLnBrk="1" hangingPunct="1">
              <a:spcBef>
                <a:spcPts val="1200"/>
              </a:spcBef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Most commonly the best fit is evaluated by using the </a:t>
            </a:r>
            <a:r>
              <a:rPr lang="en-US" altLang="en-US" sz="2400" b="1" i="1" dirty="0">
                <a:latin typeface="Calibri" panose="020F0502020204030204" pitchFamily="34" charset="0"/>
              </a:rPr>
              <a:t>least squares method</a:t>
            </a:r>
            <a:r>
              <a:rPr lang="en-US" altLang="en-US" sz="2400" dirty="0">
                <a:latin typeface="Calibri" panose="020F0502020204030204" pitchFamily="34" charset="0"/>
              </a:rPr>
              <a:t>, but other criteria have also been used</a:t>
            </a:r>
          </a:p>
        </p:txBody>
      </p:sp>
      <p:sp>
        <p:nvSpPr>
          <p:cNvPr id="43013" name="Rectangle 31"/>
          <p:cNvSpPr>
            <a:spLocks noGrp="1" noChangeArrowheads="1"/>
          </p:cNvSpPr>
          <p:nvPr>
            <p:ph type="body" sz="half" idx="2"/>
          </p:nvPr>
        </p:nvSpPr>
        <p:spPr>
          <a:xfrm>
            <a:off x="7620002" y="3982857"/>
            <a:ext cx="3810000" cy="228600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latin typeface="Calibri" panose="020F0502020204030204" pitchFamily="34" charset="0"/>
              </a:rPr>
              <a:t>Used for prediction (including forecasting of time-series data), inference, hypothesis testing, and modeling of causal relationships</a:t>
            </a:r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43014" name="Text Box 20"/>
          <p:cNvSpPr txBox="1">
            <a:spLocks noChangeArrowheads="1"/>
          </p:cNvSpPr>
          <p:nvPr/>
        </p:nvSpPr>
        <p:spPr bwMode="auto">
          <a:xfrm>
            <a:off x="7544308" y="1253649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dirty="0">
                <a:latin typeface="Times New Roman" panose="02020603050405020304" pitchFamily="18" charset="0"/>
              </a:rPr>
              <a:t>y</a:t>
            </a:r>
          </a:p>
        </p:txBody>
      </p:sp>
      <p:grpSp>
        <p:nvGrpSpPr>
          <p:cNvPr id="43015" name="Group 30"/>
          <p:cNvGrpSpPr>
            <a:grpSpLocks/>
          </p:cNvGrpSpPr>
          <p:nvPr/>
        </p:nvGrpSpPr>
        <p:grpSpPr bwMode="auto">
          <a:xfrm>
            <a:off x="7620003" y="1533525"/>
            <a:ext cx="2978350" cy="2377722"/>
            <a:chOff x="3456" y="64"/>
            <a:chExt cx="2078" cy="2015"/>
          </a:xfrm>
        </p:grpSpPr>
        <p:sp>
          <p:nvSpPr>
            <p:cNvPr id="43016" name="Line 3"/>
            <p:cNvSpPr>
              <a:spLocks noChangeShapeType="1"/>
            </p:cNvSpPr>
            <p:nvPr/>
          </p:nvSpPr>
          <p:spPr bwMode="auto">
            <a:xfrm flipV="1">
              <a:off x="3456" y="1776"/>
              <a:ext cx="20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17" name="Line 4"/>
            <p:cNvSpPr>
              <a:spLocks noChangeShapeType="1"/>
            </p:cNvSpPr>
            <p:nvPr/>
          </p:nvSpPr>
          <p:spPr bwMode="auto">
            <a:xfrm flipV="1">
              <a:off x="3648" y="64"/>
              <a:ext cx="1" cy="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18" name="Oval 5"/>
            <p:cNvSpPr>
              <a:spLocks noChangeArrowheads="1"/>
            </p:cNvSpPr>
            <p:nvPr/>
          </p:nvSpPr>
          <p:spPr bwMode="auto">
            <a:xfrm flipV="1">
              <a:off x="4522" y="1116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019" name="Oval 6"/>
            <p:cNvSpPr>
              <a:spLocks noChangeArrowheads="1"/>
            </p:cNvSpPr>
            <p:nvPr/>
          </p:nvSpPr>
          <p:spPr bwMode="auto">
            <a:xfrm flipV="1">
              <a:off x="4259" y="1182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020" name="Oval 7"/>
            <p:cNvSpPr>
              <a:spLocks noChangeArrowheads="1"/>
            </p:cNvSpPr>
            <p:nvPr/>
          </p:nvSpPr>
          <p:spPr bwMode="auto">
            <a:xfrm flipV="1">
              <a:off x="4149" y="600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021" name="Oval 8"/>
            <p:cNvSpPr>
              <a:spLocks noChangeArrowheads="1"/>
            </p:cNvSpPr>
            <p:nvPr/>
          </p:nvSpPr>
          <p:spPr bwMode="auto">
            <a:xfrm flipV="1">
              <a:off x="4039" y="1477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022" name="Oval 9"/>
            <p:cNvSpPr>
              <a:spLocks noChangeArrowheads="1"/>
            </p:cNvSpPr>
            <p:nvPr/>
          </p:nvSpPr>
          <p:spPr bwMode="auto">
            <a:xfrm flipV="1">
              <a:off x="4588" y="894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023" name="Oval 10"/>
            <p:cNvSpPr>
              <a:spLocks noChangeArrowheads="1"/>
            </p:cNvSpPr>
            <p:nvPr/>
          </p:nvSpPr>
          <p:spPr bwMode="auto">
            <a:xfrm flipV="1">
              <a:off x="4715" y="722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024" name="Oval 11"/>
            <p:cNvSpPr>
              <a:spLocks noChangeArrowheads="1"/>
            </p:cNvSpPr>
            <p:nvPr/>
          </p:nvSpPr>
          <p:spPr bwMode="auto">
            <a:xfrm flipV="1">
              <a:off x="3813" y="1538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025" name="Oval 12"/>
            <p:cNvSpPr>
              <a:spLocks noChangeArrowheads="1"/>
            </p:cNvSpPr>
            <p:nvPr/>
          </p:nvSpPr>
          <p:spPr bwMode="auto">
            <a:xfrm flipV="1">
              <a:off x="4917" y="719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026" name="Oval 13"/>
            <p:cNvSpPr>
              <a:spLocks noChangeArrowheads="1"/>
            </p:cNvSpPr>
            <p:nvPr/>
          </p:nvSpPr>
          <p:spPr bwMode="auto">
            <a:xfrm flipV="1">
              <a:off x="4930" y="568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027" name="Oval 14"/>
            <p:cNvSpPr>
              <a:spLocks noChangeArrowheads="1"/>
            </p:cNvSpPr>
            <p:nvPr/>
          </p:nvSpPr>
          <p:spPr bwMode="auto">
            <a:xfrm flipV="1">
              <a:off x="5191" y="551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028" name="Oval 15"/>
            <p:cNvSpPr>
              <a:spLocks noChangeArrowheads="1"/>
            </p:cNvSpPr>
            <p:nvPr/>
          </p:nvSpPr>
          <p:spPr bwMode="auto">
            <a:xfrm flipV="1">
              <a:off x="3785" y="1706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029" name="Oval 16"/>
            <p:cNvSpPr>
              <a:spLocks noChangeArrowheads="1"/>
            </p:cNvSpPr>
            <p:nvPr/>
          </p:nvSpPr>
          <p:spPr bwMode="auto">
            <a:xfrm flipV="1">
              <a:off x="5178" y="393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030" name="Oval 17"/>
            <p:cNvSpPr>
              <a:spLocks noChangeArrowheads="1"/>
            </p:cNvSpPr>
            <p:nvPr/>
          </p:nvSpPr>
          <p:spPr bwMode="auto">
            <a:xfrm flipV="1">
              <a:off x="5386" y="314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031" name="Line 18"/>
            <p:cNvSpPr>
              <a:spLocks noChangeShapeType="1"/>
            </p:cNvSpPr>
            <p:nvPr/>
          </p:nvSpPr>
          <p:spPr bwMode="auto">
            <a:xfrm flipV="1">
              <a:off x="3638" y="259"/>
              <a:ext cx="1831" cy="143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32" name="Text Box 19"/>
            <p:cNvSpPr txBox="1">
              <a:spLocks noChangeArrowheads="1"/>
            </p:cNvSpPr>
            <p:nvPr/>
          </p:nvSpPr>
          <p:spPr bwMode="auto">
            <a:xfrm>
              <a:off x="5328" y="1728"/>
              <a:ext cx="206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2000" dirty="0">
                  <a:latin typeface="+mn-lt"/>
                </a:rPr>
                <a:t>x</a:t>
              </a:r>
            </a:p>
          </p:txBody>
        </p:sp>
        <p:sp>
          <p:nvSpPr>
            <p:cNvPr id="43033" name="Text Box 21"/>
            <p:cNvSpPr txBox="1">
              <a:spLocks noChangeArrowheads="1"/>
            </p:cNvSpPr>
            <p:nvPr/>
          </p:nvSpPr>
          <p:spPr bwMode="auto">
            <a:xfrm>
              <a:off x="4763" y="1063"/>
              <a:ext cx="717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2000" dirty="0">
                  <a:latin typeface="+mn-lt"/>
                </a:rPr>
                <a:t>y = x + 1</a:t>
              </a:r>
            </a:p>
          </p:txBody>
        </p:sp>
        <p:sp>
          <p:nvSpPr>
            <p:cNvPr id="43034" name="Line 22"/>
            <p:cNvSpPr>
              <a:spLocks noChangeShapeType="1"/>
            </p:cNvSpPr>
            <p:nvPr/>
          </p:nvSpPr>
          <p:spPr bwMode="auto">
            <a:xfrm>
              <a:off x="4163" y="609"/>
              <a:ext cx="0" cy="1203"/>
            </a:xfrm>
            <a:prstGeom prst="line">
              <a:avLst/>
            </a:prstGeom>
            <a:noFill/>
            <a:ln w="9525">
              <a:solidFill>
                <a:srgbClr val="0066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35" name="Line 23"/>
            <p:cNvSpPr>
              <a:spLocks noChangeShapeType="1"/>
            </p:cNvSpPr>
            <p:nvPr/>
          </p:nvSpPr>
          <p:spPr bwMode="auto">
            <a:xfrm flipH="1">
              <a:off x="3649" y="619"/>
              <a:ext cx="504" cy="0"/>
            </a:xfrm>
            <a:prstGeom prst="line">
              <a:avLst/>
            </a:prstGeom>
            <a:noFill/>
            <a:ln w="9525">
              <a:solidFill>
                <a:srgbClr val="0066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36" name="Line 24"/>
            <p:cNvSpPr>
              <a:spLocks noChangeShapeType="1"/>
            </p:cNvSpPr>
            <p:nvPr/>
          </p:nvSpPr>
          <p:spPr bwMode="auto">
            <a:xfrm flipH="1">
              <a:off x="3639" y="1256"/>
              <a:ext cx="514" cy="0"/>
            </a:xfrm>
            <a:prstGeom prst="line">
              <a:avLst/>
            </a:prstGeom>
            <a:noFill/>
            <a:ln w="9525">
              <a:solidFill>
                <a:srgbClr val="0066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37" name="Text Box 25"/>
            <p:cNvSpPr txBox="1">
              <a:spLocks noChangeArrowheads="1"/>
            </p:cNvSpPr>
            <p:nvPr/>
          </p:nvSpPr>
          <p:spPr bwMode="auto">
            <a:xfrm>
              <a:off x="4168" y="1740"/>
              <a:ext cx="313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2000" dirty="0">
                  <a:latin typeface="+mn-lt"/>
                </a:rPr>
                <a:t>X</a:t>
              </a:r>
              <a:r>
                <a:rPr lang="en-US" altLang="en-US" sz="2000" baseline="-25000" dirty="0">
                  <a:latin typeface="+mn-lt"/>
                </a:rPr>
                <a:t>1</a:t>
              </a:r>
            </a:p>
          </p:txBody>
        </p:sp>
        <p:sp>
          <p:nvSpPr>
            <p:cNvPr id="43038" name="Text Box 26"/>
            <p:cNvSpPr txBox="1">
              <a:spLocks noChangeArrowheads="1"/>
            </p:cNvSpPr>
            <p:nvPr/>
          </p:nvSpPr>
          <p:spPr bwMode="auto">
            <a:xfrm>
              <a:off x="3600" y="432"/>
              <a:ext cx="276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2000" dirty="0">
                  <a:latin typeface="+mn-lt"/>
                </a:rPr>
                <a:t>Y</a:t>
              </a:r>
              <a:r>
                <a:rPr lang="en-US" altLang="en-US" sz="2000" baseline="-25000" dirty="0">
                  <a:latin typeface="+mn-lt"/>
                </a:rPr>
                <a:t>1</a:t>
              </a:r>
            </a:p>
          </p:txBody>
        </p:sp>
        <p:sp>
          <p:nvSpPr>
            <p:cNvPr id="43039" name="Text Box 27"/>
            <p:cNvSpPr txBox="1">
              <a:spLocks noChangeArrowheads="1"/>
            </p:cNvSpPr>
            <p:nvPr/>
          </p:nvSpPr>
          <p:spPr bwMode="auto">
            <a:xfrm>
              <a:off x="3619" y="1008"/>
              <a:ext cx="321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2000" dirty="0">
                  <a:latin typeface="+mn-lt"/>
                </a:rPr>
                <a:t>Y</a:t>
              </a:r>
              <a:r>
                <a:rPr lang="en-US" altLang="en-US" sz="2000" baseline="-25000" dirty="0">
                  <a:latin typeface="+mn-lt"/>
                </a:rPr>
                <a:t>1</a:t>
              </a:r>
              <a:r>
                <a:rPr lang="en-US" altLang="en-US" sz="2000" dirty="0">
                  <a:latin typeface="+mn-lt"/>
                </a:rPr>
                <a:t>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0671548"/>
      </p:ext>
    </p:extLst>
  </p:cSld>
  <p:clrMapOvr>
    <a:masterClrMapping/>
  </p:clrMapOvr>
  <p:transition>
    <p:zoom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4226" y="1190624"/>
            <a:ext cx="7529649" cy="54197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/>
            <a:r>
              <a:rPr lang="en-US" altLang="en-US" sz="2000" u="sng" dirty="0"/>
              <a:t>Linear regression</a:t>
            </a:r>
            <a:r>
              <a:rPr lang="en-US" altLang="en-US" sz="2000" dirty="0"/>
              <a:t>: </a:t>
            </a:r>
            <a:r>
              <a:rPr lang="en-US" altLang="en-US" sz="2000" i="1" dirty="0"/>
              <a:t>Y = </a:t>
            </a:r>
            <a:r>
              <a:rPr lang="en-US" altLang="en-US" sz="2000" i="1" dirty="0">
                <a:sym typeface="Symbol" panose="05050102010706020507" pitchFamily="18" charset="2"/>
              </a:rPr>
              <a:t>w X + b</a:t>
            </a:r>
            <a:endParaRPr lang="en-US" altLang="en-US" sz="2000" i="1" dirty="0"/>
          </a:p>
          <a:p>
            <a:pPr lvl="1"/>
            <a:r>
              <a:rPr lang="en-US" altLang="en-US" sz="2000" dirty="0"/>
              <a:t>Data modeled to fit a straight line</a:t>
            </a:r>
          </a:p>
          <a:p>
            <a:pPr lvl="1"/>
            <a:r>
              <a:rPr lang="en-US" altLang="en-US" sz="2000" dirty="0"/>
              <a:t>Often uses the least-square method to fit the line</a:t>
            </a:r>
          </a:p>
          <a:p>
            <a:pPr lvl="1" eaLnBrk="1" hangingPunct="1"/>
            <a:r>
              <a:rPr lang="en-US" altLang="en-US" sz="2000" dirty="0"/>
              <a:t>Two regression coefficients, </a:t>
            </a:r>
            <a:r>
              <a:rPr lang="en-US" altLang="en-US" sz="2000" i="1" dirty="0">
                <a:sym typeface="Symbol" panose="05050102010706020507" pitchFamily="18" charset="2"/>
              </a:rPr>
              <a:t>w</a:t>
            </a:r>
            <a:r>
              <a:rPr lang="en-US" altLang="en-US" sz="2000" dirty="0">
                <a:sym typeface="Symbol" panose="05050102010706020507" pitchFamily="18" charset="2"/>
              </a:rPr>
              <a:t> and </a:t>
            </a:r>
            <a:r>
              <a:rPr lang="en-US" altLang="en-US" sz="2000" i="1" dirty="0">
                <a:sym typeface="Symbol" panose="05050102010706020507" pitchFamily="18" charset="2"/>
              </a:rPr>
              <a:t>b,</a:t>
            </a:r>
            <a:r>
              <a:rPr lang="en-US" altLang="en-US" sz="2000" dirty="0"/>
              <a:t> specify the line and are to be estimated by using the data at hand</a:t>
            </a:r>
          </a:p>
          <a:p>
            <a:pPr lvl="1" eaLnBrk="1" hangingPunct="1"/>
            <a:r>
              <a:rPr lang="en-US" altLang="en-US" sz="2000" dirty="0"/>
              <a:t>Using the least squares criterion to the known values of </a:t>
            </a:r>
            <a:r>
              <a:rPr lang="en-US" altLang="en-US" sz="2000" i="1" dirty="0"/>
              <a:t>Y</a:t>
            </a:r>
            <a:r>
              <a:rPr lang="en-US" altLang="en-US" sz="2000" i="1" baseline="-25000" dirty="0"/>
              <a:t>1</a:t>
            </a:r>
            <a:r>
              <a:rPr lang="en-US" altLang="en-US" sz="2000" i="1" dirty="0"/>
              <a:t>, Y</a:t>
            </a:r>
            <a:r>
              <a:rPr lang="en-US" altLang="en-US" sz="2000" i="1" baseline="-25000" dirty="0"/>
              <a:t>2</a:t>
            </a:r>
            <a:r>
              <a:rPr lang="en-US" altLang="en-US" sz="2000" i="1" dirty="0"/>
              <a:t>, …, X</a:t>
            </a:r>
            <a:r>
              <a:rPr lang="en-US" altLang="en-US" sz="2000" i="1" baseline="-25000" dirty="0"/>
              <a:t>1</a:t>
            </a:r>
            <a:r>
              <a:rPr lang="en-US" altLang="en-US" sz="2000" i="1" dirty="0"/>
              <a:t>, X</a:t>
            </a:r>
            <a:r>
              <a:rPr lang="en-US" altLang="en-US" sz="2000" i="1" baseline="-25000" dirty="0"/>
              <a:t>2</a:t>
            </a:r>
            <a:r>
              <a:rPr lang="en-US" altLang="en-US" sz="2000" i="1" dirty="0"/>
              <a:t>, ….</a:t>
            </a:r>
          </a:p>
          <a:p>
            <a:pPr eaLnBrk="1" hangingPunct="1"/>
            <a:r>
              <a:rPr lang="en-US" altLang="en-US" sz="2000" u="sng" dirty="0"/>
              <a:t>Nonlinear regression</a:t>
            </a:r>
            <a:r>
              <a:rPr lang="en-US" altLang="en-US" sz="2000" dirty="0"/>
              <a:t>:</a:t>
            </a:r>
          </a:p>
          <a:p>
            <a:pPr lvl="1"/>
            <a:r>
              <a:rPr lang="en-US" sz="2000" dirty="0"/>
              <a:t>Data are modeled by a function which is a nonlinear combination of the model parameters and depends on one or more independent variables</a:t>
            </a:r>
          </a:p>
          <a:p>
            <a:pPr eaLnBrk="1" hangingPunct="1"/>
            <a:r>
              <a:rPr lang="en-US" altLang="en-US" sz="2000" u="sng" dirty="0"/>
              <a:t>Multiple regression</a:t>
            </a:r>
            <a:r>
              <a:rPr lang="en-US" altLang="en-US" sz="2000" dirty="0"/>
              <a:t>: </a:t>
            </a:r>
            <a:r>
              <a:rPr lang="en-US" altLang="en-US" sz="2000" i="1" dirty="0"/>
              <a:t>Y = b</a:t>
            </a:r>
            <a:r>
              <a:rPr lang="en-US" altLang="en-US" sz="2000" i="1" baseline="-25000" dirty="0"/>
              <a:t>0</a:t>
            </a:r>
            <a:r>
              <a:rPr lang="en-US" altLang="en-US" sz="2000" i="1" dirty="0"/>
              <a:t> + b</a:t>
            </a:r>
            <a:r>
              <a:rPr lang="en-US" altLang="en-US" sz="2000" i="1" baseline="-25000" dirty="0"/>
              <a:t>1</a:t>
            </a:r>
            <a:r>
              <a:rPr lang="en-US" altLang="en-US" sz="2000" i="1" dirty="0"/>
              <a:t> X</a:t>
            </a:r>
            <a:r>
              <a:rPr lang="en-US" altLang="en-US" sz="2000" i="1" baseline="-25000" dirty="0"/>
              <a:t>1</a:t>
            </a:r>
            <a:r>
              <a:rPr lang="en-US" altLang="en-US" sz="2000" i="1" dirty="0"/>
              <a:t> + b</a:t>
            </a:r>
            <a:r>
              <a:rPr lang="en-US" altLang="en-US" sz="2000" i="1" baseline="-25000" dirty="0"/>
              <a:t>2</a:t>
            </a:r>
            <a:r>
              <a:rPr lang="en-US" altLang="en-US" sz="2000" i="1" dirty="0"/>
              <a:t> X</a:t>
            </a:r>
            <a:r>
              <a:rPr lang="en-US" altLang="en-US" sz="2000" i="1" baseline="-25000" dirty="0"/>
              <a:t>2</a:t>
            </a:r>
            <a:endParaRPr lang="en-US" altLang="en-US" sz="2000" i="1" dirty="0"/>
          </a:p>
          <a:p>
            <a:pPr lvl="1"/>
            <a:r>
              <a:rPr lang="en-US" altLang="en-US" sz="2000" dirty="0">
                <a:sym typeface="Symbol" panose="05050102010706020507" pitchFamily="18" charset="2"/>
              </a:rPr>
              <a:t>Allows a response variable Y to be modeled as a linear function of multidimensional feature vector</a:t>
            </a:r>
          </a:p>
          <a:p>
            <a:pPr marL="200021" lvl="1" indent="0">
              <a:buNone/>
            </a:pPr>
            <a:endParaRPr lang="en-US" sz="2000" dirty="0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title"/>
          </p:nvPr>
        </p:nvSpPr>
        <p:spPr>
          <a:xfrm>
            <a:off x="513805" y="228600"/>
            <a:ext cx="11051177" cy="8382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Linear and Multiple Regression</a:t>
            </a:r>
            <a:endParaRPr lang="en-US" altLang="en-US" sz="2400" dirty="0"/>
          </a:p>
        </p:txBody>
      </p:sp>
      <p:pic>
        <p:nvPicPr>
          <p:cNvPr id="4" name="Picture 2" descr="Image result for nonlinear regress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236" y="2717403"/>
            <a:ext cx="2326190" cy="232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0" name="Picture 2" descr="Image result for linear regress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143" y="1274171"/>
            <a:ext cx="2196376" cy="161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mage result for multiple regressions">
            <a:extLst>
              <a:ext uri="{FF2B5EF4-FFF2-40B4-BE49-F238E27FC236}">
                <a16:creationId xmlns:a16="http://schemas.microsoft.com/office/drawing/2014/main" id="{13D24396-CB46-4F51-82F7-5C48B7482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6" t="16632" r="12506" b="-1530"/>
          <a:stretch/>
        </p:blipFill>
        <p:spPr bwMode="auto">
          <a:xfrm>
            <a:off x="8648943" y="4909804"/>
            <a:ext cx="1962758" cy="204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1347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7924800" cy="838200"/>
          </a:xfrm>
        </p:spPr>
        <p:txBody>
          <a:bodyPr/>
          <a:lstStyle/>
          <a:p>
            <a:pPr eaLnBrk="1" hangingPunct="1"/>
            <a:r>
              <a:rPr lang="en-US" altLang="en-US" dirty="0"/>
              <a:t>Histogram Analysis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3474" y="1371600"/>
            <a:ext cx="5588726" cy="2847975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Divide data into buckets and store average (sum) for each bucket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Partitioning rules: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Equal-width: equal bucket range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Equal-frequency (or equal-depth)</a:t>
            </a:r>
          </a:p>
          <a:p>
            <a:pPr lvl="1" eaLnBrk="1" hangingPunct="1">
              <a:lnSpc>
                <a:spcPct val="120000"/>
              </a:lnSpc>
            </a:pPr>
            <a:endParaRPr lang="en-US" altLang="en-US" sz="2400" dirty="0"/>
          </a:p>
        </p:txBody>
      </p:sp>
      <p:graphicFrame>
        <p:nvGraphicFramePr>
          <p:cNvPr id="45061" name="Object 4"/>
          <p:cNvGraphicFramePr>
            <a:graphicFrameLocks/>
          </p:cNvGraphicFramePr>
          <p:nvPr/>
        </p:nvGraphicFramePr>
        <p:xfrm>
          <a:off x="6019800" y="1072243"/>
          <a:ext cx="6477000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3" name="Chart" r:id="rId4" imgW="9894127" imgH="4810372" progId="MSGraph.Chart.8">
                  <p:embed followColorScheme="full"/>
                </p:oleObj>
              </mc:Choice>
              <mc:Fallback>
                <p:oleObj name="Chart" r:id="rId4" imgW="9894127" imgH="4810372" progId="MSGraph.Chart.8">
                  <p:embed followColorScheme="full"/>
                  <p:pic>
                    <p:nvPicPr>
                      <p:cNvPr id="45061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072243"/>
                        <a:ext cx="6477000" cy="541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20425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tiff"/>
          <p:cNvPicPr>
            <a:picLocks noChangeAspect="1"/>
          </p:cNvPicPr>
          <p:nvPr/>
        </p:nvPicPr>
        <p:blipFill>
          <a:blip r:embed="rId3"/>
          <a:srcRect l="5639" t="5639" r="5639" b="5639"/>
          <a:stretch>
            <a:fillRect/>
          </a:stretch>
        </p:blipFill>
        <p:spPr>
          <a:xfrm>
            <a:off x="7738062" y="1162049"/>
            <a:ext cx="4076700" cy="3057525"/>
          </a:xfrm>
          <a:prstGeom prst="rect">
            <a:avLst/>
          </a:prstGeom>
          <a:ln w="12700">
            <a:miter lim="400000"/>
          </a:ln>
        </p:spPr>
      </p:pic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81000"/>
            <a:ext cx="9144000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Clustering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9927" y="1304925"/>
            <a:ext cx="7596323" cy="51054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Partition data set into clusters based on similarity, and store cluster representation (e.g., centroid and diameter) only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Can be very effective if data is clustered but not if data is “smeared”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Can have hierarchical clustering and be stored in multi-dimensional index tree structures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There are many choices of clustering definitions and clustering algorithms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Cluster analysis will be studied in depth in Chapter “Clustering”</a:t>
            </a:r>
            <a:endParaRPr lang="en-US" altLang="en-US" sz="240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028660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15240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dirty="0"/>
              <a:t>Data Compression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29195" y="1079862"/>
            <a:ext cx="6838406" cy="5778137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Calibri" panose="020F0502020204030204" pitchFamily="34" charset="0"/>
              </a:rPr>
              <a:t>String compression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</a:rPr>
              <a:t>There are extensive theories and well-tuned algorithms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</a:rPr>
              <a:t>Typically lossless, but only limited manipulation is possible without expansion</a:t>
            </a:r>
            <a:endParaRPr lang="en-US" altLang="en-US" dirty="0">
              <a:latin typeface="Calibri" panose="020F0502020204030204" pitchFamily="34" charset="0"/>
              <a:sym typeface="Symbol" panose="05050102010706020507" pitchFamily="18" charset="2"/>
            </a:endParaRPr>
          </a:p>
          <a:p>
            <a:pPr eaLnBrk="1" hangingPunct="1"/>
            <a:r>
              <a:rPr lang="en-US" altLang="en-US" dirty="0">
                <a:latin typeface="Calibri" panose="020F0502020204030204" pitchFamily="34" charset="0"/>
                <a:sym typeface="Symbol" panose="05050102010706020507" pitchFamily="18" charset="2"/>
              </a:rPr>
              <a:t>Audio/video compression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  <a:sym typeface="Symbol" panose="05050102010706020507" pitchFamily="18" charset="2"/>
              </a:rPr>
              <a:t>Typically </a:t>
            </a:r>
            <a:r>
              <a:rPr lang="en-US" altLang="en-US" dirty="0" err="1">
                <a:latin typeface="Calibri" panose="020F0502020204030204" pitchFamily="34" charset="0"/>
                <a:sym typeface="Symbol" panose="05050102010706020507" pitchFamily="18" charset="2"/>
              </a:rPr>
              <a:t>lossy</a:t>
            </a:r>
            <a:r>
              <a:rPr lang="en-US" altLang="en-US" dirty="0">
                <a:latin typeface="Calibri" panose="020F0502020204030204" pitchFamily="34" charset="0"/>
                <a:sym typeface="Symbol" panose="05050102010706020507" pitchFamily="18" charset="2"/>
              </a:rPr>
              <a:t> compression, with progressive refinement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  <a:sym typeface="Symbol" panose="05050102010706020507" pitchFamily="18" charset="2"/>
              </a:rPr>
              <a:t>Sometimes small fragments of signal can be reconstructed without reconstructing the whole</a:t>
            </a:r>
          </a:p>
          <a:p>
            <a:pPr eaLnBrk="1" hangingPunct="1"/>
            <a:r>
              <a:rPr lang="en-US" altLang="en-US" dirty="0">
                <a:latin typeface="Calibri" panose="020F0502020204030204" pitchFamily="34" charset="0"/>
                <a:sym typeface="Symbol" panose="05050102010706020507" pitchFamily="18" charset="2"/>
              </a:rPr>
              <a:t>Data reduction and dimensionality reduction may also be considered as forms of data compression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91400" y="1400176"/>
            <a:ext cx="4124325" cy="3200400"/>
            <a:chOff x="2362201" y="1625601"/>
            <a:chExt cx="7335788" cy="4926012"/>
          </a:xfrm>
        </p:grpSpPr>
        <p:sp>
          <p:nvSpPr>
            <p:cNvPr id="5" name="AutoShape 3"/>
            <p:cNvSpPr>
              <a:spLocks noChangeArrowheads="1"/>
            </p:cNvSpPr>
            <p:nvPr/>
          </p:nvSpPr>
          <p:spPr bwMode="auto">
            <a:xfrm>
              <a:off x="2362201" y="1625601"/>
              <a:ext cx="3446463" cy="2595563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dirty="0">
                  <a:latin typeface="+mn-lt"/>
                </a:rPr>
                <a:t>Original Data</a:t>
              </a: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7699376" y="2249489"/>
              <a:ext cx="1998613" cy="1608137"/>
            </a:xfrm>
            <a:prstGeom prst="cube">
              <a:avLst>
                <a:gd name="adj" fmla="val 25000"/>
              </a:avLst>
            </a:prstGeom>
            <a:solidFill>
              <a:srgbClr val="F6E6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2000" dirty="0">
                  <a:latin typeface="+mn-lt"/>
                </a:rPr>
                <a:t>Compressed </a:t>
              </a:r>
            </a:p>
            <a:p>
              <a:pPr algn="ctr"/>
              <a:r>
                <a:rPr lang="en-US" altLang="en-US" sz="2000" dirty="0">
                  <a:latin typeface="+mn-lt"/>
                </a:rPr>
                <a:t>Data</a:t>
              </a: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5843589" y="3005138"/>
              <a:ext cx="1838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 flipH="1">
              <a:off x="5843589" y="3579813"/>
              <a:ext cx="1838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6161087" y="3665538"/>
              <a:ext cx="1623274" cy="561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2000" dirty="0">
                  <a:latin typeface="+mn-lt"/>
                </a:rPr>
                <a:t>lossless</a:t>
              </a:r>
            </a:p>
          </p:txBody>
        </p:sp>
        <p:sp>
          <p:nvSpPr>
            <p:cNvPr id="10" name="AutoShape 8"/>
            <p:cNvSpPr>
              <a:spLocks noChangeArrowheads="1"/>
            </p:cNvSpPr>
            <p:nvPr/>
          </p:nvSpPr>
          <p:spPr bwMode="auto">
            <a:xfrm>
              <a:off x="2474914" y="4367213"/>
              <a:ext cx="3286125" cy="2184400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dirty="0">
                  <a:latin typeface="+mn-lt"/>
                </a:rPr>
                <a:t>Original Data</a:t>
              </a:r>
            </a:p>
            <a:p>
              <a:pPr algn="ctr"/>
              <a:r>
                <a:rPr lang="en-US" altLang="en-US" dirty="0">
                  <a:latin typeface="+mn-lt"/>
                </a:rPr>
                <a:t>Approximated </a:t>
              </a: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H="1">
              <a:off x="5776913" y="3875089"/>
              <a:ext cx="2743200" cy="1806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 rot="18915147">
              <a:off x="6575917" y="4731227"/>
              <a:ext cx="1162655" cy="561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2000" dirty="0" err="1">
                  <a:latin typeface="+mn-lt"/>
                </a:rPr>
                <a:t>lossy</a:t>
              </a:r>
              <a:endParaRPr lang="en-US" altLang="en-US" sz="2000" dirty="0">
                <a:latin typeface="+mn-l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575106" y="4702422"/>
            <a:ext cx="3940619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Lossy</a:t>
            </a:r>
            <a:r>
              <a:rPr lang="en-US" sz="2400" dirty="0"/>
              <a:t> vs. lossless compression</a:t>
            </a:r>
          </a:p>
        </p:txBody>
      </p:sp>
    </p:spTree>
    <p:extLst>
      <p:ext uri="{BB962C8B-B14F-4D97-AF65-F5344CB8AC3E}">
        <p14:creationId xmlns:p14="http://schemas.microsoft.com/office/powerpoint/2010/main" val="66071890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632" y="1471218"/>
            <a:ext cx="4679568" cy="3563237"/>
          </a:xfrm>
          <a:prstGeom prst="rect">
            <a:avLst/>
          </a:prstGeom>
        </p:spPr>
      </p:pic>
      <p:sp>
        <p:nvSpPr>
          <p:cNvPr id="512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62200" y="228600"/>
            <a:ext cx="7162800" cy="685800"/>
          </a:xfrm>
        </p:spPr>
        <p:txBody>
          <a:bodyPr/>
          <a:lstStyle/>
          <a:p>
            <a:pPr eaLnBrk="1" hangingPunct="1"/>
            <a:r>
              <a:rPr lang="en-US" altLang="en-US" dirty="0"/>
              <a:t>Data Cube Aggregation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44434" y="1326777"/>
            <a:ext cx="7414838" cy="5217459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The lowest level of a data cube (base cuboid)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The aggregated data for an </a:t>
            </a:r>
            <a:r>
              <a:rPr lang="en-US" altLang="en-US" b="1" dirty="0">
                <a:latin typeface="Calibri" panose="020F0502020204030204" pitchFamily="34" charset="0"/>
              </a:rPr>
              <a:t>individual entity of interest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E.g., a customer in a phone calling data warehouse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Multiple levels of aggregation in data cubes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Further reduce the size of data to deal with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Reference appropriate levels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Use the smallest representation which is enough to solve the task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Queries regarding aggregated information should be answered using data cube, when possible</a:t>
            </a:r>
          </a:p>
        </p:txBody>
      </p:sp>
    </p:spTree>
    <p:extLst>
      <p:ext uri="{BB962C8B-B14F-4D97-AF65-F5344CB8AC3E}">
        <p14:creationId xmlns:p14="http://schemas.microsoft.com/office/powerpoint/2010/main" val="142016665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52400"/>
            <a:ext cx="9525000" cy="762000"/>
          </a:xfrm>
        </p:spPr>
        <p:txBody>
          <a:bodyPr/>
          <a:lstStyle/>
          <a:p>
            <a:pPr eaLnBrk="1" hangingPunct="1"/>
            <a:r>
              <a:rPr lang="en-US" altLang="en-US" dirty="0"/>
              <a:t>Sampling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7017" y="1371600"/>
            <a:ext cx="10711543" cy="5181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Sampling: obtaining a small sample </a:t>
            </a:r>
            <a:r>
              <a:rPr lang="en-US" altLang="en-US" sz="2400" i="1" dirty="0"/>
              <a:t>s</a:t>
            </a:r>
            <a:r>
              <a:rPr lang="en-US" altLang="en-US" sz="2400" dirty="0"/>
              <a:t> to represent the whole data set </a:t>
            </a:r>
            <a:r>
              <a:rPr lang="en-US" altLang="en-US" sz="2400" i="1" dirty="0"/>
              <a:t>N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Allow a mining algorithm to run in complexity that is potentially sub-linear to the size of the data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Key principle: Choose a </a:t>
            </a:r>
            <a:r>
              <a:rPr lang="en-US" altLang="en-US" sz="2400" b="1" dirty="0"/>
              <a:t>representative</a:t>
            </a:r>
            <a:r>
              <a:rPr lang="en-US" altLang="en-US" sz="2400" dirty="0"/>
              <a:t> subset of the data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Simple random sampling may have very poor performance in the presence of skew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Develop adaptive sampling methods, e.g., stratified sampling: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Note: Sampling may not reduce database I/</a:t>
            </a:r>
            <a:r>
              <a:rPr lang="en-US" altLang="en-US" sz="2400" dirty="0" err="1"/>
              <a:t>Os</a:t>
            </a:r>
            <a:r>
              <a:rPr lang="en-US" altLang="en-US" sz="2400" dirty="0"/>
              <a:t> (page at a time)</a:t>
            </a:r>
          </a:p>
        </p:txBody>
      </p:sp>
    </p:spTree>
    <p:extLst>
      <p:ext uri="{BB962C8B-B14F-4D97-AF65-F5344CB8AC3E}">
        <p14:creationId xmlns:p14="http://schemas.microsoft.com/office/powerpoint/2010/main" val="2408328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Attribute Types 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9583" y="1152525"/>
            <a:ext cx="10907567" cy="5562600"/>
          </a:xfrm>
        </p:spPr>
        <p:txBody>
          <a:bodyPr/>
          <a:lstStyle/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Nominal:</a:t>
            </a:r>
            <a:r>
              <a:rPr lang="en-US" altLang="en-US" sz="2400" dirty="0"/>
              <a:t> categories, states, or “names of things”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i="1" dirty="0" err="1"/>
              <a:t>Hair_color</a:t>
            </a:r>
            <a:r>
              <a:rPr lang="en-US" altLang="en-US" sz="2400" i="1" dirty="0"/>
              <a:t> = </a:t>
            </a:r>
            <a:r>
              <a:rPr lang="en-US" altLang="en-US" sz="2400" dirty="0"/>
              <a:t>{</a:t>
            </a:r>
            <a:r>
              <a:rPr lang="en-US" altLang="en-US" sz="2400" i="1" dirty="0"/>
              <a:t>auburn, black, blond, brown, grey, red, white</a:t>
            </a:r>
            <a:r>
              <a:rPr lang="en-US" altLang="en-US" sz="2400" dirty="0"/>
              <a:t>}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marital status, occupation, ID numbers, zip codes</a:t>
            </a:r>
          </a:p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Binary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Nominal attribute with only 2 states (0 and 1)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u="sng" dirty="0"/>
              <a:t>Symmetric binary</a:t>
            </a:r>
            <a:r>
              <a:rPr lang="en-US" altLang="en-US" sz="2400" dirty="0"/>
              <a:t>: both outcomes equally important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sz="2400" dirty="0"/>
              <a:t>e.g., gender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u="sng" dirty="0"/>
              <a:t>Asymmetric binary</a:t>
            </a:r>
            <a:r>
              <a:rPr lang="en-US" altLang="en-US" sz="2400" dirty="0"/>
              <a:t>: outcomes not equally important.  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sz="2400" dirty="0"/>
              <a:t>e.g., medical test (positive vs. negative)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sz="2400" dirty="0"/>
              <a:t>Convention: assign 1 to most important outcome (e.g., HIV positive)</a:t>
            </a:r>
          </a:p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Ordinal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Values have a meaningful order (ranking) but magnitude between successive values is not known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i="1" dirty="0"/>
              <a:t>Size = </a:t>
            </a:r>
            <a:r>
              <a:rPr lang="en-US" altLang="en-US" sz="2400" dirty="0"/>
              <a:t>{</a:t>
            </a:r>
            <a:r>
              <a:rPr lang="en-US" altLang="en-US" sz="2400" i="1" dirty="0"/>
              <a:t>small, medium, large</a:t>
            </a:r>
            <a:r>
              <a:rPr lang="en-US" altLang="en-US" sz="2400" dirty="0"/>
              <a:t>}</a:t>
            </a:r>
            <a:r>
              <a:rPr lang="en-US" altLang="en-US" sz="2400" i="1" dirty="0"/>
              <a:t>,</a:t>
            </a:r>
            <a:r>
              <a:rPr lang="en-US" altLang="en-US" sz="2400" dirty="0"/>
              <a:t> grades, army rankings</a:t>
            </a:r>
          </a:p>
        </p:txBody>
      </p:sp>
    </p:spTree>
    <p:extLst>
      <p:ext uri="{BB962C8B-B14F-4D97-AF65-F5344CB8AC3E}">
        <p14:creationId xmlns:p14="http://schemas.microsoft.com/office/powerpoint/2010/main" val="127999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6895101" y="1224528"/>
            <a:ext cx="4579843" cy="2415511"/>
            <a:chOff x="2400300" y="1771650"/>
            <a:chExt cx="7334250" cy="4362450"/>
          </a:xfrm>
        </p:grpSpPr>
        <p:sp>
          <p:nvSpPr>
            <p:cNvPr id="58" name="Text Box 3"/>
            <p:cNvSpPr txBox="1">
              <a:spLocks noChangeArrowheads="1"/>
            </p:cNvSpPr>
            <p:nvPr/>
          </p:nvSpPr>
          <p:spPr bwMode="auto">
            <a:xfrm rot="20586437">
              <a:off x="5267677" y="2702929"/>
              <a:ext cx="2185286" cy="1785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2000" dirty="0">
                  <a:latin typeface="+mj-lt"/>
                </a:rPr>
                <a:t>SRSWOR</a:t>
              </a:r>
            </a:p>
            <a:p>
              <a:r>
                <a:rPr lang="en-US" altLang="en-US" sz="2000" dirty="0">
                  <a:latin typeface="+mj-lt"/>
                </a:rPr>
                <a:t>(simple random</a:t>
              </a:r>
            </a:p>
            <a:p>
              <a:r>
                <a:rPr lang="en-US" altLang="en-US" sz="2000" dirty="0">
                  <a:latin typeface="+mj-lt"/>
                </a:rPr>
                <a:t> sample without </a:t>
              </a:r>
            </a:p>
            <a:p>
              <a:r>
                <a:rPr lang="en-US" altLang="en-US" sz="2000" dirty="0">
                  <a:latin typeface="+mj-lt"/>
                </a:rPr>
                <a:t>replacement)</a:t>
              </a:r>
            </a:p>
          </p:txBody>
        </p:sp>
        <p:grpSp>
          <p:nvGrpSpPr>
            <p:cNvPr id="59" name="Group 4"/>
            <p:cNvGrpSpPr>
              <a:grpSpLocks/>
            </p:cNvGrpSpPr>
            <p:nvPr/>
          </p:nvGrpSpPr>
          <p:grpSpPr bwMode="auto">
            <a:xfrm>
              <a:off x="7219950" y="1771650"/>
              <a:ext cx="2438400" cy="1676400"/>
              <a:chOff x="3588" y="1116"/>
              <a:chExt cx="1536" cy="1056"/>
            </a:xfrm>
          </p:grpSpPr>
          <p:sp>
            <p:nvSpPr>
              <p:cNvPr id="80" name="AutoShape 5"/>
              <p:cNvSpPr>
                <a:spLocks noChangeArrowheads="1"/>
              </p:cNvSpPr>
              <p:nvPr/>
            </p:nvSpPr>
            <p:spPr bwMode="auto">
              <a:xfrm>
                <a:off x="3588" y="1116"/>
                <a:ext cx="1536" cy="1056"/>
              </a:xfrm>
              <a:prstGeom prst="can">
                <a:avLst>
                  <a:gd name="adj" fmla="val 25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1" name="Oval 6"/>
              <p:cNvSpPr>
                <a:spLocks noChangeArrowheads="1"/>
              </p:cNvSpPr>
              <p:nvPr/>
            </p:nvSpPr>
            <p:spPr bwMode="auto">
              <a:xfrm>
                <a:off x="4092" y="1788"/>
                <a:ext cx="540" cy="36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2" name="Oval 7"/>
              <p:cNvSpPr>
                <a:spLocks noChangeArrowheads="1"/>
              </p:cNvSpPr>
              <p:nvPr/>
            </p:nvSpPr>
            <p:spPr bwMode="auto">
              <a:xfrm>
                <a:off x="4632" y="1632"/>
                <a:ext cx="492" cy="3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3" name="Oval 8"/>
              <p:cNvSpPr>
                <a:spLocks noChangeArrowheads="1"/>
              </p:cNvSpPr>
              <p:nvPr/>
            </p:nvSpPr>
            <p:spPr bwMode="auto">
              <a:xfrm>
                <a:off x="3588" y="1668"/>
                <a:ext cx="540" cy="36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60" name="Text Box 9"/>
            <p:cNvSpPr txBox="1">
              <a:spLocks noChangeArrowheads="1"/>
            </p:cNvSpPr>
            <p:nvPr/>
          </p:nvSpPr>
          <p:spPr bwMode="auto">
            <a:xfrm rot="848056">
              <a:off x="5573222" y="5064096"/>
              <a:ext cx="1043971" cy="539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2000" dirty="0">
                  <a:latin typeface="+mj-lt"/>
                </a:rPr>
                <a:t>SRSWR</a:t>
              </a:r>
            </a:p>
          </p:txBody>
        </p:sp>
        <p:grpSp>
          <p:nvGrpSpPr>
            <p:cNvPr id="61" name="Group 10"/>
            <p:cNvGrpSpPr>
              <a:grpSpLocks/>
            </p:cNvGrpSpPr>
            <p:nvPr/>
          </p:nvGrpSpPr>
          <p:grpSpPr bwMode="auto">
            <a:xfrm>
              <a:off x="7296150" y="4457700"/>
              <a:ext cx="2438400" cy="1676400"/>
              <a:chOff x="3636" y="2808"/>
              <a:chExt cx="1536" cy="1056"/>
            </a:xfrm>
          </p:grpSpPr>
          <p:sp>
            <p:nvSpPr>
              <p:cNvPr id="76" name="AutoShape 11"/>
              <p:cNvSpPr>
                <a:spLocks noChangeArrowheads="1"/>
              </p:cNvSpPr>
              <p:nvPr/>
            </p:nvSpPr>
            <p:spPr bwMode="auto">
              <a:xfrm>
                <a:off x="3636" y="2808"/>
                <a:ext cx="1536" cy="1056"/>
              </a:xfrm>
              <a:prstGeom prst="can">
                <a:avLst>
                  <a:gd name="adj" fmla="val 25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7" name="Oval 12"/>
              <p:cNvSpPr>
                <a:spLocks noChangeArrowheads="1"/>
              </p:cNvSpPr>
              <p:nvPr/>
            </p:nvSpPr>
            <p:spPr bwMode="auto">
              <a:xfrm>
                <a:off x="3648" y="3372"/>
                <a:ext cx="540" cy="36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8" name="Oval 13"/>
              <p:cNvSpPr>
                <a:spLocks noChangeArrowheads="1"/>
              </p:cNvSpPr>
              <p:nvPr/>
            </p:nvSpPr>
            <p:spPr bwMode="auto">
              <a:xfrm>
                <a:off x="4188" y="3480"/>
                <a:ext cx="540" cy="36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9" name="Oval 14"/>
              <p:cNvSpPr>
                <a:spLocks noChangeArrowheads="1"/>
              </p:cNvSpPr>
              <p:nvPr/>
            </p:nvSpPr>
            <p:spPr bwMode="auto">
              <a:xfrm>
                <a:off x="4656" y="3288"/>
                <a:ext cx="516" cy="396"/>
              </a:xfrm>
              <a:prstGeom prst="ellipse">
                <a:avLst/>
              </a:prstGeom>
              <a:solidFill>
                <a:srgbClr val="FAE2F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62" name="Group 15"/>
            <p:cNvGrpSpPr>
              <a:grpSpLocks/>
            </p:cNvGrpSpPr>
            <p:nvPr/>
          </p:nvGrpSpPr>
          <p:grpSpPr bwMode="auto">
            <a:xfrm>
              <a:off x="2400300" y="1905001"/>
              <a:ext cx="2724150" cy="4152900"/>
              <a:chOff x="564" y="1284"/>
              <a:chExt cx="1716" cy="2616"/>
            </a:xfrm>
          </p:grpSpPr>
          <p:sp>
            <p:nvSpPr>
              <p:cNvPr id="65" name="AutoShape 16"/>
              <p:cNvSpPr>
                <a:spLocks noChangeArrowheads="1"/>
              </p:cNvSpPr>
              <p:nvPr/>
            </p:nvSpPr>
            <p:spPr bwMode="auto">
              <a:xfrm>
                <a:off x="564" y="1284"/>
                <a:ext cx="1716" cy="2616"/>
              </a:xfrm>
              <a:prstGeom prst="can">
                <a:avLst>
                  <a:gd name="adj" fmla="val 38112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66" name="Oval 17"/>
              <p:cNvSpPr>
                <a:spLocks noChangeArrowheads="1"/>
              </p:cNvSpPr>
              <p:nvPr/>
            </p:nvSpPr>
            <p:spPr bwMode="auto">
              <a:xfrm>
                <a:off x="672" y="3336"/>
                <a:ext cx="516" cy="396"/>
              </a:xfrm>
              <a:prstGeom prst="ellipse">
                <a:avLst/>
              </a:prstGeom>
              <a:solidFill>
                <a:srgbClr val="FAE2F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67" name="Oval 18"/>
              <p:cNvSpPr>
                <a:spLocks noChangeArrowheads="1"/>
              </p:cNvSpPr>
              <p:nvPr/>
            </p:nvSpPr>
            <p:spPr bwMode="auto">
              <a:xfrm>
                <a:off x="660" y="2916"/>
                <a:ext cx="540" cy="360"/>
              </a:xfrm>
              <a:prstGeom prst="ellipse">
                <a:avLst/>
              </a:prstGeom>
              <a:solidFill>
                <a:srgbClr val="006666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68" name="Oval 19"/>
              <p:cNvSpPr>
                <a:spLocks noChangeArrowheads="1"/>
              </p:cNvSpPr>
              <p:nvPr/>
            </p:nvSpPr>
            <p:spPr bwMode="auto">
              <a:xfrm>
                <a:off x="1236" y="3468"/>
                <a:ext cx="564" cy="396"/>
              </a:xfrm>
              <a:prstGeom prst="ellipse">
                <a:avLst/>
              </a:prstGeom>
              <a:solidFill>
                <a:srgbClr val="121328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69" name="Oval 20"/>
              <p:cNvSpPr>
                <a:spLocks noChangeArrowheads="1"/>
              </p:cNvSpPr>
              <p:nvPr/>
            </p:nvSpPr>
            <p:spPr bwMode="auto">
              <a:xfrm>
                <a:off x="1764" y="3240"/>
                <a:ext cx="492" cy="3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0" name="Oval 21"/>
              <p:cNvSpPr>
                <a:spLocks noChangeArrowheads="1"/>
              </p:cNvSpPr>
              <p:nvPr/>
            </p:nvSpPr>
            <p:spPr bwMode="auto">
              <a:xfrm>
                <a:off x="1236" y="3084"/>
                <a:ext cx="468" cy="372"/>
              </a:xfrm>
              <a:prstGeom prst="ellipse">
                <a:avLst/>
              </a:prstGeom>
              <a:solidFill>
                <a:srgbClr val="CCFF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1" name="Oval 22"/>
              <p:cNvSpPr>
                <a:spLocks noChangeArrowheads="1"/>
              </p:cNvSpPr>
              <p:nvPr/>
            </p:nvSpPr>
            <p:spPr bwMode="auto">
              <a:xfrm>
                <a:off x="1680" y="2808"/>
                <a:ext cx="540" cy="36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2" name="Oval 23"/>
              <p:cNvSpPr>
                <a:spLocks noChangeArrowheads="1"/>
              </p:cNvSpPr>
              <p:nvPr/>
            </p:nvSpPr>
            <p:spPr bwMode="auto">
              <a:xfrm>
                <a:off x="1092" y="2664"/>
                <a:ext cx="540" cy="36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3" name="Oval 24"/>
              <p:cNvSpPr>
                <a:spLocks noChangeArrowheads="1"/>
              </p:cNvSpPr>
              <p:nvPr/>
            </p:nvSpPr>
            <p:spPr bwMode="auto">
              <a:xfrm>
                <a:off x="564" y="2556"/>
                <a:ext cx="540" cy="36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4" name="Oval 25"/>
              <p:cNvSpPr>
                <a:spLocks noChangeArrowheads="1"/>
              </p:cNvSpPr>
              <p:nvPr/>
            </p:nvSpPr>
            <p:spPr bwMode="auto">
              <a:xfrm>
                <a:off x="1620" y="2424"/>
                <a:ext cx="540" cy="360"/>
              </a:xfrm>
              <a:prstGeom prst="ellipse">
                <a:avLst/>
              </a:prstGeom>
              <a:solidFill>
                <a:srgbClr val="423E78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5" name="Text Box 26"/>
              <p:cNvSpPr txBox="1">
                <a:spLocks noChangeArrowheads="1"/>
              </p:cNvSpPr>
              <p:nvPr/>
            </p:nvSpPr>
            <p:spPr bwMode="auto">
              <a:xfrm>
                <a:off x="829" y="1447"/>
                <a:ext cx="1162" cy="455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r>
                  <a:rPr lang="en-US" altLang="en-US" sz="2000" b="1" dirty="0">
                    <a:latin typeface="+mj-lt"/>
                  </a:rPr>
                  <a:t>Raw Data</a:t>
                </a:r>
              </a:p>
            </p:txBody>
          </p:sp>
        </p:grpSp>
        <p:sp>
          <p:nvSpPr>
            <p:cNvPr id="63" name="Line 27"/>
            <p:cNvSpPr>
              <a:spLocks noChangeShapeType="1"/>
            </p:cNvSpPr>
            <p:nvPr/>
          </p:nvSpPr>
          <p:spPr bwMode="auto">
            <a:xfrm flipV="1">
              <a:off x="5334000" y="2971800"/>
              <a:ext cx="1657350" cy="55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28"/>
            <p:cNvSpPr>
              <a:spLocks noChangeShapeType="1"/>
            </p:cNvSpPr>
            <p:nvPr/>
          </p:nvSpPr>
          <p:spPr bwMode="auto">
            <a:xfrm>
              <a:off x="5353050" y="4895850"/>
              <a:ext cx="1790700" cy="495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52400"/>
            <a:ext cx="9525000" cy="762000"/>
          </a:xfrm>
        </p:spPr>
        <p:txBody>
          <a:bodyPr/>
          <a:lstStyle/>
          <a:p>
            <a:pPr eaLnBrk="1" hangingPunct="1"/>
            <a:r>
              <a:rPr lang="en-US" altLang="en-US"/>
              <a:t>Types of Sampling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351" y="1139926"/>
            <a:ext cx="6222412" cy="5592568"/>
          </a:xfrm>
        </p:spPr>
        <p:txBody>
          <a:bodyPr/>
          <a:lstStyle/>
          <a:p>
            <a:pPr eaLnBrk="1" hangingPunct="1">
              <a:spcAft>
                <a:spcPts val="300"/>
              </a:spcAft>
            </a:pPr>
            <a:r>
              <a:rPr lang="en-US" altLang="en-US" sz="2400" b="1" dirty="0"/>
              <a:t>Simple random sampling:  </a:t>
            </a:r>
            <a:r>
              <a:rPr lang="en-US" altLang="en-US" sz="2400" dirty="0"/>
              <a:t>equal probability of selecting any particular item</a:t>
            </a:r>
          </a:p>
          <a:p>
            <a:pPr eaLnBrk="1" hangingPunct="1">
              <a:spcAft>
                <a:spcPts val="300"/>
              </a:spcAft>
            </a:pPr>
            <a:r>
              <a:rPr lang="en-US" altLang="en-US" sz="2400" b="1" dirty="0"/>
              <a:t>Sampling without replacement</a:t>
            </a:r>
          </a:p>
          <a:p>
            <a:pPr lvl="1" eaLnBrk="1" hangingPunct="1">
              <a:spcAft>
                <a:spcPts val="300"/>
              </a:spcAft>
            </a:pPr>
            <a:r>
              <a:rPr lang="en-US" altLang="en-US" sz="2400" dirty="0"/>
              <a:t>Once an object is selected, it is removed from the population</a:t>
            </a:r>
          </a:p>
          <a:p>
            <a:pPr eaLnBrk="1" hangingPunct="1">
              <a:spcAft>
                <a:spcPts val="300"/>
              </a:spcAft>
            </a:pPr>
            <a:r>
              <a:rPr lang="en-US" altLang="en-US" sz="2400" b="1" dirty="0"/>
              <a:t>Sampling with replacement</a:t>
            </a:r>
          </a:p>
          <a:p>
            <a:pPr lvl="1" eaLnBrk="1" hangingPunct="1">
              <a:spcAft>
                <a:spcPts val="300"/>
              </a:spcAft>
            </a:pPr>
            <a:r>
              <a:rPr lang="en-US" altLang="en-US" sz="2400" dirty="0"/>
              <a:t>A selected object is not removed from the population</a:t>
            </a:r>
          </a:p>
          <a:p>
            <a:pPr>
              <a:spcAft>
                <a:spcPts val="300"/>
              </a:spcAft>
            </a:pPr>
            <a:r>
              <a:rPr lang="en-US" altLang="en-US" sz="2400" b="1" dirty="0"/>
              <a:t>Stratified sampling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/>
              <a:t>Partition (or cluster) the data set, and draw samples from each partition (proportionally, i.e., approximately the same percentage of the data)</a:t>
            </a:r>
            <a:endParaRPr lang="en-US" altLang="en-US" sz="2400" b="1" dirty="0"/>
          </a:p>
        </p:txBody>
      </p:sp>
      <p:pic>
        <p:nvPicPr>
          <p:cNvPr id="86" name="Picture 2" descr="Image result for stratified sampl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160" y="3870104"/>
            <a:ext cx="3718432" cy="286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Text Box 26"/>
          <p:cNvSpPr txBox="1">
            <a:spLocks noChangeArrowheads="1"/>
          </p:cNvSpPr>
          <p:nvPr/>
        </p:nvSpPr>
        <p:spPr bwMode="auto">
          <a:xfrm>
            <a:off x="6649407" y="4593651"/>
            <a:ext cx="2073516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000" b="1" dirty="0">
                <a:latin typeface="+mj-lt"/>
              </a:rPr>
              <a:t>Stratified sampling</a:t>
            </a:r>
          </a:p>
        </p:txBody>
      </p:sp>
    </p:spTree>
    <p:extLst>
      <p:ext uri="{BB962C8B-B14F-4D97-AF65-F5344CB8AC3E}">
        <p14:creationId xmlns:p14="http://schemas.microsoft.com/office/powerpoint/2010/main" val="2890446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42925" y="81481"/>
            <a:ext cx="11106150" cy="887240"/>
          </a:xfrm>
        </p:spPr>
        <p:txBody>
          <a:bodyPr>
            <a:normAutofit/>
          </a:bodyPr>
          <a:lstStyle/>
          <a:p>
            <a:r>
              <a:rPr lang="en-US" altLang="en-US" dirty="0"/>
              <a:t>Dimensionality Reduction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09235"/>
            <a:ext cx="10865223" cy="52578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dirty="0"/>
              <a:t>What Is Dimensionality Reduction?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Dimensionality Reduction Methods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Principal Component Analysis 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Attribute Subset Selection 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Nonlinear Dimensionality Reduction Methods</a:t>
            </a:r>
          </a:p>
        </p:txBody>
      </p:sp>
    </p:spTree>
    <p:extLst>
      <p:ext uri="{BB962C8B-B14F-4D97-AF65-F5344CB8AC3E}">
        <p14:creationId xmlns:p14="http://schemas.microsoft.com/office/powerpoint/2010/main" val="6835076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1109" y="304800"/>
            <a:ext cx="11869781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What Is Dimensionality Reduction?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48640" y="1144089"/>
            <a:ext cx="10976610" cy="5514702"/>
          </a:xfrm>
        </p:spPr>
        <p:txBody>
          <a:bodyPr/>
          <a:lstStyle/>
          <a:p>
            <a:pPr eaLnBrk="1" hangingPunct="1"/>
            <a:r>
              <a:rPr lang="en-US" altLang="en-US" b="1" dirty="0"/>
              <a:t>Curse of dimensionality</a:t>
            </a:r>
          </a:p>
          <a:p>
            <a:pPr lvl="1" eaLnBrk="1" hangingPunct="1"/>
            <a:r>
              <a:rPr lang="en-US" altLang="en-US" dirty="0"/>
              <a:t>When dimensionality increases, data becomes increasingly sparse</a:t>
            </a:r>
          </a:p>
          <a:p>
            <a:pPr lvl="1" eaLnBrk="1" hangingPunct="1"/>
            <a:r>
              <a:rPr lang="en-US" altLang="en-US" dirty="0"/>
              <a:t>Density and distance between points, which is critical to clustering, outlier analysis, becomes less meaningful</a:t>
            </a:r>
          </a:p>
          <a:p>
            <a:pPr lvl="1" eaLnBrk="1" hangingPunct="1"/>
            <a:r>
              <a:rPr lang="en-US" altLang="en-US" dirty="0"/>
              <a:t>The possible combinations of subspaces will grow exponentially</a:t>
            </a:r>
          </a:p>
          <a:p>
            <a:pPr eaLnBrk="1" hangingPunct="1"/>
            <a:r>
              <a:rPr lang="en-US" altLang="en-US" b="1" dirty="0"/>
              <a:t>Dimensionality reduction</a:t>
            </a:r>
          </a:p>
          <a:p>
            <a:pPr lvl="1"/>
            <a:r>
              <a:rPr lang="en-US" dirty="0"/>
              <a:t>Reducing the number of random variables under consideration, via obtaining a set of principal variables</a:t>
            </a:r>
          </a:p>
          <a:p>
            <a:r>
              <a:rPr lang="en-US" altLang="en-US" b="1" dirty="0"/>
              <a:t>Advantages of dimensionality reduction</a:t>
            </a:r>
            <a:endParaRPr lang="en-US" dirty="0"/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Avoid the curse of dimensionality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Help eliminate irrelevant features and reduce noise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Reduce time and space required in data mining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Allow easier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988105544"/>
      </p:ext>
    </p:extLst>
  </p:cSld>
  <p:clrMapOvr>
    <a:masterClrMapping/>
  </p:clrMapOvr>
  <p:transition>
    <p:zoom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200025" y="285749"/>
            <a:ext cx="12525375" cy="714375"/>
          </a:xfrm>
        </p:spPr>
        <p:txBody>
          <a:bodyPr>
            <a:noAutofit/>
          </a:bodyPr>
          <a:lstStyle/>
          <a:p>
            <a:r>
              <a:rPr lang="en-US" altLang="en-US" dirty="0"/>
              <a:t>Dimensionality Reduction Methods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5450" y="1182189"/>
            <a:ext cx="10894423" cy="551470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dirty="0"/>
              <a:t>Dimensionality reduction methodologies</a:t>
            </a:r>
          </a:p>
          <a:p>
            <a:pPr lvl="1">
              <a:spcAft>
                <a:spcPts val="600"/>
              </a:spcAft>
            </a:pPr>
            <a:r>
              <a:rPr lang="en-US" b="1" dirty="0"/>
              <a:t>Feature selection</a:t>
            </a:r>
            <a:r>
              <a:rPr lang="en-US" dirty="0"/>
              <a:t>: Find a subset of the original variables (or features, attributes)</a:t>
            </a:r>
          </a:p>
          <a:p>
            <a:pPr lvl="1">
              <a:spcAft>
                <a:spcPts val="600"/>
              </a:spcAft>
            </a:pPr>
            <a:r>
              <a:rPr lang="en-US" b="1" dirty="0"/>
              <a:t>Feature extraction</a:t>
            </a:r>
            <a:r>
              <a:rPr lang="en-US" dirty="0"/>
              <a:t>: Transform the data in the high-dimensional space to a space of fewer dimensions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Some typical dimensionality reduction methods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Principal Component Analysis</a:t>
            </a:r>
            <a:endParaRPr lang="en-US" dirty="0"/>
          </a:p>
          <a:p>
            <a:pPr lvl="1">
              <a:spcAft>
                <a:spcPts val="600"/>
              </a:spcAft>
            </a:pPr>
            <a:r>
              <a:rPr lang="en-US" altLang="en-US" dirty="0"/>
              <a:t>Attribute Subset Selection 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Nonlinear Dimensionality Reduction</a:t>
            </a:r>
          </a:p>
          <a:p>
            <a:pPr lvl="2">
              <a:spcAft>
                <a:spcPts val="600"/>
              </a:spcAft>
            </a:pPr>
            <a:endParaRPr lang="en-US" dirty="0"/>
          </a:p>
          <a:p>
            <a:pPr lvl="2">
              <a:spcAft>
                <a:spcPts val="600"/>
              </a:spcAft>
            </a:pPr>
            <a:endParaRPr lang="en-US" altLang="en-US" dirty="0"/>
          </a:p>
          <a:p>
            <a:pPr marL="0" indent="0">
              <a:spcAft>
                <a:spcPts val="600"/>
              </a:spcAft>
              <a:buNone/>
            </a:pPr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421584"/>
      </p:ext>
    </p:extLst>
  </p:cSld>
  <p:clrMapOvr>
    <a:masterClrMapping/>
  </p:clrMapOvr>
  <p:transition>
    <p:zoom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736" y="1231936"/>
            <a:ext cx="4433412" cy="4213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5844" name="Rectangle 40"/>
          <p:cNvSpPr>
            <a:spLocks noGrp="1" noChangeArrowheads="1"/>
          </p:cNvSpPr>
          <p:nvPr>
            <p:ph type="title"/>
          </p:nvPr>
        </p:nvSpPr>
        <p:spPr>
          <a:xfrm>
            <a:off x="609599" y="152400"/>
            <a:ext cx="10920549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Principal Component Analysis (PCA)</a:t>
            </a:r>
          </a:p>
        </p:txBody>
      </p:sp>
      <p:sp>
        <p:nvSpPr>
          <p:cNvPr id="35845" name="Rectangle 41"/>
          <p:cNvSpPr>
            <a:spLocks noGrp="1" noChangeArrowheads="1"/>
          </p:cNvSpPr>
          <p:nvPr>
            <p:ph type="body" idx="1"/>
          </p:nvPr>
        </p:nvSpPr>
        <p:spPr>
          <a:xfrm>
            <a:off x="609599" y="1260611"/>
            <a:ext cx="6838951" cy="4810124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400" dirty="0"/>
              <a:t>PCA:  A statistical procedure that uses an orthogonal transformation to convert a set of observations of possibly correlated variables into a set of values of linearly uncorrelated variables called </a:t>
            </a:r>
            <a:r>
              <a:rPr lang="en-US" sz="2400" b="1" i="1" dirty="0"/>
              <a:t>principal components</a:t>
            </a:r>
            <a:endParaRPr lang="en-US" sz="2400" dirty="0"/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The original data are projected onto a much smaller space, resulting in dimensionality reduction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Method:  Find the eigenvectors of the covariance matrix, and these eigenvectors define the new space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48550" y="5613452"/>
            <a:ext cx="4019550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Ball travels in a straight line. Data from </a:t>
            </a:r>
            <a:r>
              <a:rPr lang="en-US" altLang="en-US" sz="1800" dirty="0"/>
              <a:t>three cameras contain much redundancy</a:t>
            </a:r>
          </a:p>
        </p:txBody>
      </p:sp>
    </p:spTree>
    <p:extLst>
      <p:ext uri="{BB962C8B-B14F-4D97-AF65-F5344CB8AC3E}">
        <p14:creationId xmlns:p14="http://schemas.microsoft.com/office/powerpoint/2010/main" val="18497026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upload.wikimedia.org/wikipedia/commons/thumb/f/f5/GaussianScatterPCA.svg/720px-GaussianScatterPCA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327" y="1361734"/>
            <a:ext cx="3063673" cy="306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6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1758" y="1143000"/>
            <a:ext cx="8987518" cy="5623288"/>
          </a:xfrm>
        </p:spPr>
        <p:txBody>
          <a:bodyPr/>
          <a:lstStyle/>
          <a:p>
            <a:pPr eaLnBrk="1" hangingPunct="1">
              <a:spcAft>
                <a:spcPts val="200"/>
              </a:spcAft>
            </a:pPr>
            <a:r>
              <a:rPr lang="en-US" altLang="en-US" sz="2400" dirty="0"/>
              <a:t>Given </a:t>
            </a:r>
            <a:r>
              <a:rPr lang="en-US" altLang="en-US" sz="2400" i="1" dirty="0"/>
              <a:t>N</a:t>
            </a:r>
            <a:r>
              <a:rPr lang="en-US" altLang="en-US" sz="2400" dirty="0"/>
              <a:t> data vectors from </a:t>
            </a:r>
            <a:r>
              <a:rPr lang="en-US" altLang="en-US" sz="2400" i="1" dirty="0"/>
              <a:t>n</a:t>
            </a:r>
            <a:r>
              <a:rPr lang="en-US" altLang="en-US" sz="2400" dirty="0"/>
              <a:t>-dimensions, find </a:t>
            </a:r>
            <a:r>
              <a:rPr lang="en-US" altLang="en-US" sz="2400" i="1" dirty="0"/>
              <a:t>k</a:t>
            </a:r>
            <a:r>
              <a:rPr lang="en-US" altLang="en-US" sz="2400" dirty="0"/>
              <a:t> ≤ </a:t>
            </a:r>
            <a:r>
              <a:rPr lang="en-US" altLang="en-US" sz="2400" i="1" dirty="0"/>
              <a:t>n </a:t>
            </a:r>
            <a:r>
              <a:rPr lang="en-US" altLang="en-US" sz="2400" dirty="0"/>
              <a:t>orthogonal vectors (</a:t>
            </a:r>
            <a:r>
              <a:rPr lang="en-US" altLang="en-US" sz="2400" i="1" dirty="0"/>
              <a:t>principal components</a:t>
            </a:r>
            <a:r>
              <a:rPr lang="en-US" altLang="en-US" sz="2400" dirty="0"/>
              <a:t>) best used to represent data </a:t>
            </a:r>
          </a:p>
          <a:p>
            <a:pPr lvl="1" eaLnBrk="1" hangingPunct="1">
              <a:spcAft>
                <a:spcPts val="200"/>
              </a:spcAft>
            </a:pPr>
            <a:r>
              <a:rPr lang="en-US" altLang="en-US" sz="2400" dirty="0"/>
              <a:t>Normalize input data: Each attribute falls within the same range</a:t>
            </a:r>
          </a:p>
          <a:p>
            <a:pPr lvl="1" eaLnBrk="1" hangingPunct="1">
              <a:spcAft>
                <a:spcPts val="200"/>
              </a:spcAft>
            </a:pPr>
            <a:r>
              <a:rPr lang="en-US" altLang="en-US" sz="2400" dirty="0"/>
              <a:t>Compute </a:t>
            </a:r>
            <a:r>
              <a:rPr lang="en-US" altLang="en-US" sz="2400" i="1" dirty="0"/>
              <a:t>k</a:t>
            </a:r>
            <a:r>
              <a:rPr lang="en-US" altLang="en-US" sz="2400" dirty="0"/>
              <a:t> orthonormal (unit) vectors, i.e., </a:t>
            </a:r>
            <a:r>
              <a:rPr lang="en-US" altLang="en-US" sz="2400" i="1" dirty="0"/>
              <a:t>principal components</a:t>
            </a:r>
            <a:endParaRPr lang="en-US" altLang="en-US" sz="2400" dirty="0"/>
          </a:p>
          <a:p>
            <a:pPr lvl="1" eaLnBrk="1" hangingPunct="1">
              <a:spcAft>
                <a:spcPts val="200"/>
              </a:spcAft>
            </a:pPr>
            <a:r>
              <a:rPr lang="en-US" altLang="en-US" sz="2400" dirty="0"/>
              <a:t>Each input data (vector) is a linear combination of the </a:t>
            </a:r>
            <a:r>
              <a:rPr lang="en-US" altLang="en-US" sz="2400" i="1" dirty="0"/>
              <a:t>k</a:t>
            </a:r>
            <a:r>
              <a:rPr lang="en-US" altLang="en-US" sz="2400" dirty="0"/>
              <a:t> principal component vectors</a:t>
            </a:r>
          </a:p>
          <a:p>
            <a:pPr lvl="1" eaLnBrk="1" hangingPunct="1">
              <a:spcAft>
                <a:spcPts val="200"/>
              </a:spcAft>
            </a:pPr>
            <a:r>
              <a:rPr lang="en-US" altLang="en-US" sz="2400" dirty="0">
                <a:sym typeface="Symbol" panose="05050102010706020507" pitchFamily="18" charset="2"/>
              </a:rPr>
              <a:t>The principal components are sorted in order of decreasing “significance” or strength</a:t>
            </a:r>
          </a:p>
          <a:p>
            <a:pPr lvl="1" eaLnBrk="1" hangingPunct="1">
              <a:spcAft>
                <a:spcPts val="200"/>
              </a:spcAft>
            </a:pPr>
            <a:r>
              <a:rPr lang="en-US" altLang="en-US" sz="2400" dirty="0">
                <a:sym typeface="Symbol" panose="05050102010706020507" pitchFamily="18" charset="2"/>
              </a:rPr>
              <a:t>Since the components are sorted, the size of the data can be reduced by eliminating the </a:t>
            </a:r>
            <a:r>
              <a:rPr lang="en-US" altLang="en-US" sz="2400" i="1" dirty="0">
                <a:sym typeface="Symbol" panose="05050102010706020507" pitchFamily="18" charset="2"/>
              </a:rPr>
              <a:t>weak components</a:t>
            </a:r>
            <a:r>
              <a:rPr lang="en-US" altLang="en-US" sz="2400" dirty="0">
                <a:sym typeface="Symbol" panose="05050102010706020507" pitchFamily="18" charset="2"/>
              </a:rPr>
              <a:t>, i.e., those with low variance (i.e., using the strongest principal components, to reconstruct a good approximation of the original data)</a:t>
            </a:r>
          </a:p>
          <a:p>
            <a:pPr eaLnBrk="1" hangingPunct="1">
              <a:spcAft>
                <a:spcPts val="200"/>
              </a:spcAft>
            </a:pPr>
            <a:r>
              <a:rPr lang="en-US" altLang="en-US" sz="2400" dirty="0"/>
              <a:t>Works for numeric data only</a:t>
            </a:r>
          </a:p>
        </p:txBody>
      </p:sp>
      <p:sp>
        <p:nvSpPr>
          <p:cNvPr id="36868" name="Text Box 3"/>
          <p:cNvSpPr>
            <a:spLocks noGrp="1" noChangeArrowheads="1"/>
          </p:cNvSpPr>
          <p:nvPr>
            <p:ph type="title"/>
          </p:nvPr>
        </p:nvSpPr>
        <p:spPr>
          <a:xfrm>
            <a:off x="627017" y="152400"/>
            <a:ext cx="11042469" cy="990600"/>
          </a:xfrm>
          <a:noFill/>
        </p:spPr>
        <p:txBody>
          <a:bodyPr anchor="ctr">
            <a:noAutofit/>
          </a:bodyPr>
          <a:lstStyle/>
          <a:p>
            <a:r>
              <a:rPr lang="en-US" altLang="en-US" dirty="0"/>
              <a:t>Principal Component Analysis (Method)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15475" y="4425408"/>
            <a:ext cx="2314575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Ack.  Wikipedia: </a:t>
            </a:r>
            <a:r>
              <a:rPr lang="en-US" altLang="en-US" sz="1600" dirty="0"/>
              <a:t>Principal Component Analysis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163164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Attribute Subset Selection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9583" y="1219200"/>
            <a:ext cx="6811817" cy="53721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Another way to reduce dimensionality of data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Redundant attributes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Duplicate much or all of the information contained in one or more other attributes</a:t>
            </a:r>
          </a:p>
          <a:p>
            <a:pPr lvl="2">
              <a:lnSpc>
                <a:spcPct val="110000"/>
              </a:lnSpc>
            </a:pPr>
            <a:r>
              <a:rPr lang="en-US" altLang="en-US" sz="2400" dirty="0"/>
              <a:t>E.g., purchase price of a product and the amount of sales tax paid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Irrelevant attributes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Contain no information that is useful for the data mining task at hand</a:t>
            </a:r>
          </a:p>
          <a:p>
            <a:pPr lvl="2">
              <a:lnSpc>
                <a:spcPct val="110000"/>
              </a:lnSpc>
            </a:pPr>
            <a:r>
              <a:rPr lang="en-US" altLang="en-US" sz="2400" dirty="0"/>
              <a:t>Ex. A student’s ID is often irrelevant to the task of predicting his/her GPA</a:t>
            </a:r>
          </a:p>
        </p:txBody>
      </p:sp>
      <p:sp>
        <p:nvSpPr>
          <p:cNvPr id="37893" name="Text Box 4"/>
          <p:cNvSpPr txBox="1">
            <a:spLocks noChangeArrowheads="1"/>
          </p:cNvSpPr>
          <p:nvPr/>
        </p:nvSpPr>
        <p:spPr bwMode="auto">
          <a:xfrm>
            <a:off x="3200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n-US" sz="1400" b="1">
              <a:latin typeface="Arial" panose="020B0604020202020204" pitchFamily="34" charset="0"/>
            </a:endParaRPr>
          </a:p>
        </p:txBody>
      </p:sp>
      <p:sp>
        <p:nvSpPr>
          <p:cNvPr id="37894" name="Rectangle 5"/>
          <p:cNvSpPr>
            <a:spLocks noChangeArrowheads="1"/>
          </p:cNvSpPr>
          <p:nvPr/>
        </p:nvSpPr>
        <p:spPr bwMode="auto">
          <a:xfrm>
            <a:off x="3241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n-US" sz="1400" b="1">
              <a:latin typeface="Arial" panose="020B0604020202020204" pitchFamily="34" charset="0"/>
            </a:endParaRPr>
          </a:p>
        </p:txBody>
      </p:sp>
      <p:pic>
        <p:nvPicPr>
          <p:cNvPr id="49156" name="Picture 4" descr="Image result for feature sele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924" y="1257300"/>
            <a:ext cx="4675958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2434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Heuristic Search in Attribute Selection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3473" y="1295400"/>
            <a:ext cx="10807337" cy="51816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There are </a:t>
            </a:r>
            <a:r>
              <a:rPr lang="en-US" altLang="en-US" sz="2400" i="1" dirty="0"/>
              <a:t>2</a:t>
            </a:r>
            <a:r>
              <a:rPr lang="en-US" altLang="en-US" sz="2400" i="1" baseline="30000" dirty="0"/>
              <a:t>d</a:t>
            </a:r>
            <a:r>
              <a:rPr lang="en-US" altLang="en-US" sz="2400" dirty="0"/>
              <a:t> possible attribute combinations of </a:t>
            </a:r>
            <a:r>
              <a:rPr lang="en-US" altLang="en-US" sz="2400" i="1" dirty="0"/>
              <a:t>d</a:t>
            </a:r>
            <a:r>
              <a:rPr lang="en-US" altLang="en-US" sz="2400" dirty="0"/>
              <a:t>  attributes</a:t>
            </a:r>
          </a:p>
          <a:p>
            <a:pPr eaLnBrk="1" hangingPunct="1"/>
            <a:r>
              <a:rPr lang="en-US" altLang="en-US" sz="2400" dirty="0"/>
              <a:t>Typical heuristic attribute selection methods:</a:t>
            </a:r>
          </a:p>
          <a:p>
            <a:pPr lvl="1" eaLnBrk="1" hangingPunct="1"/>
            <a:r>
              <a:rPr lang="en-US" altLang="en-US" sz="2400" dirty="0"/>
              <a:t>Best single attribute under the attribute independence assumption: choose by significance tests</a:t>
            </a:r>
          </a:p>
          <a:p>
            <a:pPr lvl="1" eaLnBrk="1" hangingPunct="1"/>
            <a:r>
              <a:rPr lang="en-US" altLang="en-US" sz="2400" dirty="0"/>
              <a:t>Best step-wise feature selection:</a:t>
            </a:r>
          </a:p>
          <a:p>
            <a:pPr lvl="2" eaLnBrk="1" hangingPunct="1"/>
            <a:r>
              <a:rPr lang="en-US" altLang="en-US" sz="2400" dirty="0"/>
              <a:t>The best single-attribute is picked first</a:t>
            </a:r>
          </a:p>
          <a:p>
            <a:pPr lvl="2" eaLnBrk="1" hangingPunct="1"/>
            <a:r>
              <a:rPr lang="en-US" altLang="en-US" sz="2400" dirty="0"/>
              <a:t>Then next best attribute condition to the first, ...</a:t>
            </a:r>
          </a:p>
          <a:p>
            <a:pPr lvl="1" eaLnBrk="1" hangingPunct="1"/>
            <a:r>
              <a:rPr lang="en-US" altLang="en-US" sz="2400" dirty="0"/>
              <a:t>Step-wise attribute elimination:</a:t>
            </a:r>
          </a:p>
          <a:p>
            <a:pPr lvl="2" eaLnBrk="1" hangingPunct="1"/>
            <a:r>
              <a:rPr lang="en-US" altLang="en-US" sz="2400" dirty="0"/>
              <a:t>Repeatedly eliminate the worst attribute</a:t>
            </a:r>
          </a:p>
          <a:p>
            <a:pPr lvl="1" eaLnBrk="1" hangingPunct="1"/>
            <a:r>
              <a:rPr lang="en-US" altLang="en-US" sz="2400" dirty="0"/>
              <a:t>Best combined attribute selection and elimination</a:t>
            </a:r>
          </a:p>
          <a:p>
            <a:pPr lvl="1" eaLnBrk="1" hangingPunct="1"/>
            <a:r>
              <a:rPr lang="en-US" altLang="en-US" sz="2400" dirty="0"/>
              <a:t>Optimal branch and bound:</a:t>
            </a:r>
          </a:p>
          <a:p>
            <a:pPr lvl="2" eaLnBrk="1" hangingPunct="1"/>
            <a:r>
              <a:rPr lang="en-US" altLang="en-US" sz="2400" dirty="0">
                <a:sym typeface="Symbol" panose="05050102010706020507" pitchFamily="18" charset="2"/>
              </a:rPr>
              <a:t>Use attribute elimination and backtracking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735202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Attribute Creation (Feature Generation)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0891" y="1219203"/>
            <a:ext cx="10824755" cy="5209309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Calibri" panose="020F0502020204030204" pitchFamily="34" charset="0"/>
              </a:rPr>
              <a:t>Create new attributes (features) that can capture the important information in a data set more effectively than the original ones</a:t>
            </a:r>
          </a:p>
          <a:p>
            <a:pPr eaLnBrk="1" hangingPunct="1"/>
            <a:r>
              <a:rPr lang="en-US" altLang="en-US" dirty="0">
                <a:latin typeface="Calibri" panose="020F0502020204030204" pitchFamily="34" charset="0"/>
              </a:rPr>
              <a:t>Three general methodologies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</a:rPr>
              <a:t>Attribute extraction</a:t>
            </a:r>
          </a:p>
          <a:p>
            <a:pPr lvl="2" eaLnBrk="1" hangingPunct="1"/>
            <a:r>
              <a:rPr lang="en-US" altLang="en-US" dirty="0">
                <a:latin typeface="Calibri" panose="020F0502020204030204" pitchFamily="34" charset="0"/>
              </a:rPr>
              <a:t> Domain-specific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</a:rPr>
              <a:t>Mapping data to new space (see data reduction)</a:t>
            </a:r>
          </a:p>
          <a:p>
            <a:pPr lvl="2" eaLnBrk="1" hangingPunct="1"/>
            <a:r>
              <a:rPr lang="en-US" altLang="en-US" dirty="0">
                <a:latin typeface="Calibri" panose="020F0502020204030204" pitchFamily="34" charset="0"/>
              </a:rPr>
              <a:t>E.g., Fourier transformation, wavelet transformation, manifold approaches (not covered)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</a:rPr>
              <a:t>Attribute construction </a:t>
            </a:r>
          </a:p>
          <a:p>
            <a:pPr lvl="2" eaLnBrk="1" hangingPunct="1"/>
            <a:r>
              <a:rPr lang="en-US" altLang="en-US" dirty="0">
                <a:latin typeface="Calibri" panose="020F0502020204030204" pitchFamily="34" charset="0"/>
              </a:rPr>
              <a:t>Combining features (see discriminative frequent patterns in Chapter on “Advanced Classification”)</a:t>
            </a:r>
          </a:p>
          <a:p>
            <a:pPr lvl="2" eaLnBrk="1" hangingPunct="1"/>
            <a:r>
              <a:rPr lang="en-US" altLang="en-US" dirty="0">
                <a:latin typeface="Calibri" panose="020F0502020204030204" pitchFamily="34" charset="0"/>
              </a:rPr>
              <a:t>Data discretization</a:t>
            </a:r>
          </a:p>
        </p:txBody>
      </p:sp>
    </p:spTree>
    <p:extLst>
      <p:ext uri="{BB962C8B-B14F-4D97-AF65-F5344CB8AC3E}">
        <p14:creationId xmlns:p14="http://schemas.microsoft.com/office/powerpoint/2010/main" val="39712512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2E58-EC45-CDC4-1FD7-E0AA81290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Nonlinear Dimensionality Reduction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F9165-D667-190F-A6B2-EAE7DF37F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2400" b="0" i="0" u="none" strike="noStrike" baseline="0" dirty="0"/>
              <a:t>PCA is a linear method for dimensionality reduction</a:t>
            </a:r>
          </a:p>
          <a:p>
            <a:pPr lvl="1"/>
            <a:r>
              <a:rPr lang="en-US" sz="2400" b="0" i="0" u="none" strike="noStrike" baseline="0" dirty="0"/>
              <a:t>Each principal component is a linear combination of the original input attributes</a:t>
            </a:r>
          </a:p>
          <a:p>
            <a:pPr lvl="1"/>
            <a:r>
              <a:rPr lang="en-US" sz="2400" b="0" i="0" u="none" strike="noStrike" baseline="0" dirty="0"/>
              <a:t>It works well if the input data approximately follows a Gaussian distribution or forms a few linearly separable clusters</a:t>
            </a:r>
          </a:p>
          <a:p>
            <a:r>
              <a:rPr lang="en-US" sz="2400" b="0" i="0" u="none" strike="noStrike" baseline="0" dirty="0"/>
              <a:t>When the input data is linearly inseparable, we need to construct a proximity matrix (P) and learn a new matrix with </a:t>
            </a:r>
            <a:r>
              <a:rPr lang="en-US" sz="2400" b="0" i="1" u="none" strike="noStrike" baseline="0" dirty="0"/>
              <a:t>k</a:t>
            </a:r>
            <a:r>
              <a:rPr lang="en-US" sz="2400" b="0" i="0" u="none" strike="noStrike" baseline="0" dirty="0"/>
              <a:t> features (</a:t>
            </a:r>
            <a:r>
              <a:rPr lang="en-US" sz="2400" b="0" i="1" u="none" strike="noStrike" baseline="0" dirty="0"/>
              <a:t>k</a:t>
            </a:r>
            <a:r>
              <a:rPr lang="en-US" sz="2400" b="0" i="0" u="none" strike="noStrike" baseline="0" dirty="0"/>
              <a:t> &lt;&lt; </a:t>
            </a:r>
            <a:r>
              <a:rPr lang="en-US" sz="2400" b="0" i="1" u="none" strike="noStrike" baseline="0" dirty="0"/>
              <a:t>d</a:t>
            </a:r>
            <a:r>
              <a:rPr lang="en-US" sz="2400" b="0" i="0" u="none" strike="noStrike" baseline="0" dirty="0"/>
              <a:t>) that preserves the proximity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C83F05-97C8-45BE-A344-1C95409A3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5" y="3911600"/>
            <a:ext cx="9837827" cy="267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3491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7755</Words>
  <Application>Microsoft Office PowerPoint</Application>
  <PresentationFormat>Widescreen</PresentationFormat>
  <Paragraphs>1114</Paragraphs>
  <Slides>104</Slides>
  <Notes>102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8</vt:i4>
      </vt:variant>
      <vt:variant>
        <vt:lpstr>Slide Titles</vt:lpstr>
      </vt:variant>
      <vt:variant>
        <vt:i4>104</vt:i4>
      </vt:variant>
    </vt:vector>
  </HeadingPairs>
  <TitlesOfParts>
    <vt:vector size="125" baseType="lpstr">
      <vt:lpstr>宋体</vt:lpstr>
      <vt:lpstr>宋体</vt:lpstr>
      <vt:lpstr>Arial</vt:lpstr>
      <vt:lpstr>AvenirNextCondensed-Regular</vt:lpstr>
      <vt:lpstr>Berlin Sans FB Demi</vt:lpstr>
      <vt:lpstr>Calibri</vt:lpstr>
      <vt:lpstr>Calibri Light</vt:lpstr>
      <vt:lpstr>Cambria Math</vt:lpstr>
      <vt:lpstr>Symbol</vt:lpstr>
      <vt:lpstr>Tahoma</vt:lpstr>
      <vt:lpstr>Times New Roman</vt:lpstr>
      <vt:lpstr>Wingdings</vt:lpstr>
      <vt:lpstr>Retrospect</vt:lpstr>
      <vt:lpstr>Visio</vt:lpstr>
      <vt:lpstr>Document</vt:lpstr>
      <vt:lpstr>Microsoft Equation 3.0</vt:lpstr>
      <vt:lpstr>Equation</vt:lpstr>
      <vt:lpstr>Bitmap Image</vt:lpstr>
      <vt:lpstr>Chart</vt:lpstr>
      <vt:lpstr>SmartDraw</vt:lpstr>
      <vt:lpstr>Worksheet</vt:lpstr>
      <vt:lpstr>Chapter 2. Data, Measurements, and Data Preprocessing</vt:lpstr>
      <vt:lpstr>Types of Data Sets: (1) Record Data</vt:lpstr>
      <vt:lpstr>Types of Data Sets: (2) Graphs and Networks</vt:lpstr>
      <vt:lpstr>Types of Data Sets: (3) Ordered Data</vt:lpstr>
      <vt:lpstr>Types of Data Sets: (4) Spatial, image and multimedia Data</vt:lpstr>
      <vt:lpstr>Important Characteristics of Structured Data</vt:lpstr>
      <vt:lpstr>Data Objects</vt:lpstr>
      <vt:lpstr>Attributes</vt:lpstr>
      <vt:lpstr>Attribute Types </vt:lpstr>
      <vt:lpstr>Numeric Attribute Types </vt:lpstr>
      <vt:lpstr>Discrete vs. Continuous Attributes </vt:lpstr>
      <vt:lpstr>Statics of Data</vt:lpstr>
      <vt:lpstr>Basic Statistical Descriptions of Data</vt:lpstr>
      <vt:lpstr>Measures: Three Categories</vt:lpstr>
      <vt:lpstr>Measuring the Central Tendency:  (1) Mean</vt:lpstr>
      <vt:lpstr>Measuring the Central Tendency: (2) Median</vt:lpstr>
      <vt:lpstr>Measuring the Central Tendency: (3) Mode</vt:lpstr>
      <vt:lpstr> Symmetric vs. Skewed Data</vt:lpstr>
      <vt:lpstr>Properties of Normal Distribution Curve</vt:lpstr>
      <vt:lpstr>Measures Data Distribution: Variance and Standard Deviation</vt:lpstr>
      <vt:lpstr>Correlation Analysis (for Categorical Data)</vt:lpstr>
      <vt:lpstr>Chi-Square Calculation: An Example</vt:lpstr>
      <vt:lpstr>Chi-Square Calculation: An Example</vt:lpstr>
      <vt:lpstr>Variance for Single Variable (Numerical Data)</vt:lpstr>
      <vt:lpstr>Covariance for Two Variables </vt:lpstr>
      <vt:lpstr>Example:  Calculation of Covariance</vt:lpstr>
      <vt:lpstr>Correlation between Two Numerical Variables</vt:lpstr>
      <vt:lpstr>Visualizing Changes of Correlation Coefficient</vt:lpstr>
      <vt:lpstr>Graphic Displays of Basic Statistical Descriptions</vt:lpstr>
      <vt:lpstr>Measuring the Dispersion of Data: Quartiles &amp; Boxplots   </vt:lpstr>
      <vt:lpstr>Boxplot Analysis</vt:lpstr>
      <vt:lpstr>Histogram Analysis</vt:lpstr>
      <vt:lpstr>Histograms Often Tell More than Boxplots</vt:lpstr>
      <vt:lpstr>Quantile Plot</vt:lpstr>
      <vt:lpstr>Quantile-Quantile (Q-Q) Plot</vt:lpstr>
      <vt:lpstr>Scatter plot</vt:lpstr>
      <vt:lpstr>Positively and Negatively Correlated Data</vt:lpstr>
      <vt:lpstr> Uncorrelated Data</vt:lpstr>
      <vt:lpstr>Similarity and Distance Measures</vt:lpstr>
      <vt:lpstr>Similarity, Dissimilarity, and Proximity</vt:lpstr>
      <vt:lpstr>Data Matrix and Dissimilarity Matrix</vt:lpstr>
      <vt:lpstr>Standardizing Numeric Data</vt:lpstr>
      <vt:lpstr>Example: Data Matrix and Dissimilarity Matrix</vt:lpstr>
      <vt:lpstr>Distance on Numeric Data: Minkowski Distance</vt:lpstr>
      <vt:lpstr>Special Cases of Minkowski Distance</vt:lpstr>
      <vt:lpstr>Example: Minkowski Distance at Special Cases</vt:lpstr>
      <vt:lpstr>Proximity Measure for Binary Attributes</vt:lpstr>
      <vt:lpstr>Example: Dissimilarity between Asymmetric Binary Variables</vt:lpstr>
      <vt:lpstr>Proximity Measure for Categorical Attributes</vt:lpstr>
      <vt:lpstr>Ordinal Variables</vt:lpstr>
      <vt:lpstr>Attributes of Mixed Type</vt:lpstr>
      <vt:lpstr>Example:  Dissimilarity between attributes of mixed type</vt:lpstr>
      <vt:lpstr>Cosine Similarity of Two Vectors</vt:lpstr>
      <vt:lpstr>Example: Calculating Cosine Similarity</vt:lpstr>
      <vt:lpstr> KL Divergence: Comparing Two Probability Distributions </vt:lpstr>
      <vt:lpstr>Subtlety at Computing the KL Divergence</vt:lpstr>
      <vt:lpstr>Capturing Hidden Semantics in Similarity Measures</vt:lpstr>
      <vt:lpstr>Data Quality, Data Cleaning and Data Integration</vt:lpstr>
      <vt:lpstr> What is Data Preprocessing? — Major Tasks </vt:lpstr>
      <vt:lpstr>Why Preprocess the Data? — Data Quality Issues </vt:lpstr>
      <vt:lpstr>Data Cleaning</vt:lpstr>
      <vt:lpstr>Incomplete (Missing) Data</vt:lpstr>
      <vt:lpstr>How to Handle Missing Data?</vt:lpstr>
      <vt:lpstr>Noisy Data</vt:lpstr>
      <vt:lpstr>How to Handle Noisy Data?</vt:lpstr>
      <vt:lpstr>Data Integration</vt:lpstr>
      <vt:lpstr>Handling Noise in Data Integration</vt:lpstr>
      <vt:lpstr>Handling Redundancy in Data Integration</vt:lpstr>
      <vt:lpstr>Data Transformation</vt:lpstr>
      <vt:lpstr>Data Transformation</vt:lpstr>
      <vt:lpstr>Normalization</vt:lpstr>
      <vt:lpstr>Discretization </vt:lpstr>
      <vt:lpstr>Data Discretization Methods</vt:lpstr>
      <vt:lpstr>Simple Discretization: Binning</vt:lpstr>
      <vt:lpstr>Example: Binning Methods for Data Smoothing</vt:lpstr>
      <vt:lpstr>Discretization Without Supervision: Binning vs. Clustering</vt:lpstr>
      <vt:lpstr>Discretization by Classification &amp; Correlation Analysis</vt:lpstr>
      <vt:lpstr>Concept Hierarchy Generation</vt:lpstr>
      <vt:lpstr>Concept Hierarchy Generation for Nominal Data</vt:lpstr>
      <vt:lpstr>Automatic Concept Hierarchy Generation</vt:lpstr>
      <vt:lpstr>Data Reduction</vt:lpstr>
      <vt:lpstr>Data Reduction: Parametric vs. Non-Parametric Methods </vt:lpstr>
      <vt:lpstr>Parametric Data Reduction: Regression Analysis</vt:lpstr>
      <vt:lpstr>Linear and Multiple Regression</vt:lpstr>
      <vt:lpstr>Histogram Analysis</vt:lpstr>
      <vt:lpstr>Clustering</vt:lpstr>
      <vt:lpstr>Data Compression</vt:lpstr>
      <vt:lpstr>Data Cube Aggregation</vt:lpstr>
      <vt:lpstr>Sampling</vt:lpstr>
      <vt:lpstr>Types of Sampling</vt:lpstr>
      <vt:lpstr>Dimensionality Reduction</vt:lpstr>
      <vt:lpstr>What Is Dimensionality Reduction?</vt:lpstr>
      <vt:lpstr>Dimensionality Reduction Methods</vt:lpstr>
      <vt:lpstr>Principal Component Analysis (PCA)</vt:lpstr>
      <vt:lpstr>Principal Component Analysis (Method)</vt:lpstr>
      <vt:lpstr>Attribute Subset Selection</vt:lpstr>
      <vt:lpstr>Heuristic Search in Attribute Selection</vt:lpstr>
      <vt:lpstr>Attribute Creation (Feature Generation)</vt:lpstr>
      <vt:lpstr>Nonlinear Dimensionality Reduction Methods</vt:lpstr>
      <vt:lpstr>Nonlinear Dimensionality Reduction (I): Kernel PCA (KPCA)</vt:lpstr>
      <vt:lpstr>Nonlinear Dimensionality Reduction (II): SNE</vt:lpstr>
      <vt:lpstr>Example:  Comparison on Nonlinear Data Points: Linear vs. Nonlinear Dimensional Reduction Methods</vt:lpstr>
      <vt:lpstr>Heatmap of the Proximity Matrices: Linear vs. Nonlinear Dimensional Reduction Methods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2024-03-04T13:54:02Z</dcterms:created>
  <dcterms:modified xsi:type="dcterms:W3CDTF">2024-03-04T13:54:12Z</dcterms:modified>
</cp:coreProperties>
</file>